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tiff" ContentType="image/tiff"/>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handoutMasterIdLst>
    <p:handoutMasterId r:id="rId30"/>
  </p:handoutMasterIdLst>
  <p:sldIdLst>
    <p:sldId id="324" r:id="rId3"/>
    <p:sldId id="312" r:id="rId4"/>
    <p:sldId id="308" r:id="rId5"/>
    <p:sldId id="258" r:id="rId6"/>
    <p:sldId id="303" r:id="rId7"/>
    <p:sldId id="304" r:id="rId8"/>
    <p:sldId id="323" r:id="rId9"/>
    <p:sldId id="259" r:id="rId10"/>
    <p:sldId id="260" r:id="rId11"/>
    <p:sldId id="261" r:id="rId12"/>
    <p:sldId id="262" r:id="rId13"/>
    <p:sldId id="280" r:id="rId14"/>
    <p:sldId id="267" r:id="rId15"/>
    <p:sldId id="281" r:id="rId16"/>
    <p:sldId id="269" r:id="rId17"/>
    <p:sldId id="302" r:id="rId18"/>
    <p:sldId id="322" r:id="rId19"/>
    <p:sldId id="273" r:id="rId20"/>
    <p:sldId id="284" r:id="rId21"/>
    <p:sldId id="310" r:id="rId22"/>
    <p:sldId id="320" r:id="rId23"/>
    <p:sldId id="321" r:id="rId24"/>
    <p:sldId id="318" r:id="rId25"/>
    <p:sldId id="316" r:id="rId26"/>
    <p:sldId id="319" r:id="rId27"/>
    <p:sldId id="314" r:id="rId28"/>
    <p:sldId id="31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CC"/>
    <a:srgbClr val="007AD6"/>
    <a:srgbClr val="7BA8DF"/>
    <a:srgbClr val="9AC1F0"/>
    <a:srgbClr val="4990E5"/>
    <a:srgbClr val="84C0E8"/>
    <a:srgbClr val="6190DD"/>
    <a:srgbClr val="0086EA"/>
    <a:srgbClr val="5BAFF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015" autoAdjust="0"/>
    <p:restoredTop sz="94607" autoAdjust="0"/>
  </p:normalViewPr>
  <p:slideViewPr>
    <p:cSldViewPr>
      <p:cViewPr>
        <p:scale>
          <a:sx n="80" d="100"/>
          <a:sy n="80" d="100"/>
        </p:scale>
        <p:origin x="-2262" y="-90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Jim\Documents\VIC%20MARY\Stage%202\K1%20and%20K2%20plus%20AAA\AAA%20KEN\NAPLAN%20ANALYSIS%20OUTPUT\2009-11%20All%20Schools%20NAPLAN%20%20Reading%2020120411%20v4%20YEAR9%20-%20Working.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im\Documents\NEW%20BOOK\PRESENTATION\State%20comparis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AU"/>
  <c:roundedCorners val="1"/>
  <c:chart>
    <c:autoTitleDeleted val="1"/>
    <c:plotArea>
      <c:layout>
        <c:manualLayout>
          <c:layoutTarget val="inner"/>
          <c:xMode val="edge"/>
          <c:yMode val="edge"/>
          <c:x val="0.1088688277022697"/>
          <c:y val="0.12384988334791484"/>
          <c:w val="0.84778953586215722"/>
          <c:h val="0.68470348868535869"/>
        </c:manualLayout>
      </c:layout>
      <c:lineChart>
        <c:grouping val="standard"/>
        <c:ser>
          <c:idx val="1"/>
          <c:order val="0"/>
          <c:tx>
            <c:strRef>
              <c:f>NAPMC_Reading2010nm!$Z$3</c:f>
              <c:strCache>
                <c:ptCount val="1"/>
                <c:pt idx="0">
                  <c:v>SFO &lt; Median</c:v>
                </c:pt>
              </c:strCache>
            </c:strRef>
          </c:tx>
          <c:spPr>
            <a:ln>
              <a:noFill/>
            </a:ln>
          </c:spPr>
          <c:marker>
            <c:spPr>
              <a:solidFill>
                <a:srgbClr val="C00000"/>
              </a:solidFill>
              <a:ln>
                <a:noFill/>
              </a:ln>
            </c:spPr>
          </c:marker>
          <c:cat>
            <c:strRef>
              <c:f>NAPMC_Reading2010nm!$W$4:$X$1425</c:f>
              <c:strCache>
                <c:ptCount val="33"/>
                <c:pt idx="0">
                  <c:v>BM</c:v>
                </c:pt>
                <c:pt idx="1">
                  <c:v>BM</c:v>
                </c:pt>
                <c:pt idx="2">
                  <c:v>BM</c:v>
                </c:pt>
                <c:pt idx="3">
                  <c:v>BM</c:v>
                </c:pt>
                <c:pt idx="4">
                  <c:v>BM</c:v>
                </c:pt>
                <c:pt idx="5">
                  <c:v>BM</c:v>
                </c:pt>
                <c:pt idx="6">
                  <c:v>BM</c:v>
                </c:pt>
                <c:pt idx="7">
                  <c:v>BM</c:v>
                </c:pt>
                <c:pt idx="8">
                  <c:v>BM</c:v>
                </c:pt>
                <c:pt idx="9">
                  <c:v>BM</c:v>
                </c:pt>
                <c:pt idx="10">
                  <c:v>BM</c:v>
                </c:pt>
                <c:pt idx="11">
                  <c:v>BM</c:v>
                </c:pt>
                <c:pt idx="12">
                  <c:v>BM</c:v>
                </c:pt>
                <c:pt idx="13">
                  <c:v>BM</c:v>
                </c:pt>
                <c:pt idx="14">
                  <c:v>AM</c:v>
                </c:pt>
                <c:pt idx="15">
                  <c:v>AM</c:v>
                </c:pt>
                <c:pt idx="16">
                  <c:v>AM</c:v>
                </c:pt>
                <c:pt idx="17">
                  <c:v>AM</c:v>
                </c:pt>
                <c:pt idx="18">
                  <c:v>AM</c:v>
                </c:pt>
                <c:pt idx="19">
                  <c:v>AM</c:v>
                </c:pt>
                <c:pt idx="20">
                  <c:v>AM</c:v>
                </c:pt>
                <c:pt idx="21">
                  <c:v>AM</c:v>
                </c:pt>
                <c:pt idx="22">
                  <c:v>AM</c:v>
                </c:pt>
                <c:pt idx="23">
                  <c:v>AM</c:v>
                </c:pt>
                <c:pt idx="24">
                  <c:v>NP</c:v>
                </c:pt>
                <c:pt idx="25">
                  <c:v>NP</c:v>
                </c:pt>
                <c:pt idx="26">
                  <c:v>NP</c:v>
                </c:pt>
                <c:pt idx="27">
                  <c:v>NP</c:v>
                </c:pt>
                <c:pt idx="28">
                  <c:v>NP</c:v>
                </c:pt>
                <c:pt idx="29">
                  <c:v>NP</c:v>
                </c:pt>
                <c:pt idx="30">
                  <c:v>NP</c:v>
                </c:pt>
                <c:pt idx="31">
                  <c:v>NP</c:v>
                </c:pt>
                <c:pt idx="32">
                  <c:v>NP</c:v>
                </c:pt>
              </c:strCache>
            </c:strRef>
          </c:cat>
          <c:val>
            <c:numRef>
              <c:f>NAPMC_Reading2010nm!$Z$4:$Z$1425</c:f>
              <c:numCache>
                <c:formatCode>General</c:formatCode>
                <c:ptCount val="33"/>
                <c:pt idx="0">
                  <c:v>32.4</c:v>
                </c:pt>
                <c:pt idx="1">
                  <c:v>45.4</c:v>
                </c:pt>
                <c:pt idx="2">
                  <c:v>36.5</c:v>
                </c:pt>
                <c:pt idx="3">
                  <c:v>33</c:v>
                </c:pt>
                <c:pt idx="4">
                  <c:v>69.7</c:v>
                </c:pt>
                <c:pt idx="5">
                  <c:v>30.2</c:v>
                </c:pt>
                <c:pt idx="6">
                  <c:v>28.6</c:v>
                </c:pt>
                <c:pt idx="7">
                  <c:v>33.300000000000004</c:v>
                </c:pt>
                <c:pt idx="8">
                  <c:v>30.8</c:v>
                </c:pt>
                <c:pt idx="9">
                  <c:v>33</c:v>
                </c:pt>
                <c:pt idx="10">
                  <c:v>36.9</c:v>
                </c:pt>
                <c:pt idx="11">
                  <c:v>44.5</c:v>
                </c:pt>
                <c:pt idx="12">
                  <c:v>42.7</c:v>
                </c:pt>
                <c:pt idx="13">
                  <c:v>36</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numCache>
            </c:numRef>
          </c:val>
        </c:ser>
        <c:ser>
          <c:idx val="2"/>
          <c:order val="1"/>
          <c:tx>
            <c:strRef>
              <c:f>NAPMC_Reading2010nm!$AA$3</c:f>
              <c:strCache>
                <c:ptCount val="1"/>
                <c:pt idx="0">
                  <c:v>SFO &gt; Median</c:v>
                </c:pt>
              </c:strCache>
            </c:strRef>
          </c:tx>
          <c:spPr>
            <a:ln>
              <a:noFill/>
            </a:ln>
          </c:spPr>
          <c:marker>
            <c:symbol val="circle"/>
            <c:size val="8"/>
            <c:spPr>
              <a:solidFill>
                <a:srgbClr val="00B050"/>
              </a:solidFill>
              <a:ln>
                <a:noFill/>
              </a:ln>
            </c:spPr>
          </c:marker>
          <c:cat>
            <c:strRef>
              <c:f>NAPMC_Reading2010nm!$W$4:$X$1425</c:f>
              <c:strCache>
                <c:ptCount val="33"/>
                <c:pt idx="0">
                  <c:v>BM</c:v>
                </c:pt>
                <c:pt idx="1">
                  <c:v>BM</c:v>
                </c:pt>
                <c:pt idx="2">
                  <c:v>BM</c:v>
                </c:pt>
                <c:pt idx="3">
                  <c:v>BM</c:v>
                </c:pt>
                <c:pt idx="4">
                  <c:v>BM</c:v>
                </c:pt>
                <c:pt idx="5">
                  <c:v>BM</c:v>
                </c:pt>
                <c:pt idx="6">
                  <c:v>BM</c:v>
                </c:pt>
                <c:pt idx="7">
                  <c:v>BM</c:v>
                </c:pt>
                <c:pt idx="8">
                  <c:v>BM</c:v>
                </c:pt>
                <c:pt idx="9">
                  <c:v>BM</c:v>
                </c:pt>
                <c:pt idx="10">
                  <c:v>BM</c:v>
                </c:pt>
                <c:pt idx="11">
                  <c:v>BM</c:v>
                </c:pt>
                <c:pt idx="12">
                  <c:v>BM</c:v>
                </c:pt>
                <c:pt idx="13">
                  <c:v>BM</c:v>
                </c:pt>
                <c:pt idx="14">
                  <c:v>AM</c:v>
                </c:pt>
                <c:pt idx="15">
                  <c:v>AM</c:v>
                </c:pt>
                <c:pt idx="16">
                  <c:v>AM</c:v>
                </c:pt>
                <c:pt idx="17">
                  <c:v>AM</c:v>
                </c:pt>
                <c:pt idx="18">
                  <c:v>AM</c:v>
                </c:pt>
                <c:pt idx="19">
                  <c:v>AM</c:v>
                </c:pt>
                <c:pt idx="20">
                  <c:v>AM</c:v>
                </c:pt>
                <c:pt idx="21">
                  <c:v>AM</c:v>
                </c:pt>
                <c:pt idx="22">
                  <c:v>AM</c:v>
                </c:pt>
                <c:pt idx="23">
                  <c:v>AM</c:v>
                </c:pt>
                <c:pt idx="24">
                  <c:v>NP</c:v>
                </c:pt>
                <c:pt idx="25">
                  <c:v>NP</c:v>
                </c:pt>
                <c:pt idx="26">
                  <c:v>NP</c:v>
                </c:pt>
                <c:pt idx="27">
                  <c:v>NP</c:v>
                </c:pt>
                <c:pt idx="28">
                  <c:v>NP</c:v>
                </c:pt>
                <c:pt idx="29">
                  <c:v>NP</c:v>
                </c:pt>
                <c:pt idx="30">
                  <c:v>NP</c:v>
                </c:pt>
                <c:pt idx="31">
                  <c:v>NP</c:v>
                </c:pt>
                <c:pt idx="32">
                  <c:v>NP</c:v>
                </c:pt>
              </c:strCache>
            </c:strRef>
          </c:cat>
          <c:val>
            <c:numRef>
              <c:f>NAPMC_Reading2010nm!$AA$4:$AA$1425</c:f>
              <c:numCache>
                <c:formatCode>General</c:formatCode>
                <c:ptCount val="33"/>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40</c:v>
                </c:pt>
                <c:pt idx="15">
                  <c:v>25</c:v>
                </c:pt>
                <c:pt idx="16">
                  <c:v>37.5</c:v>
                </c:pt>
                <c:pt idx="17">
                  <c:v>29.2</c:v>
                </c:pt>
                <c:pt idx="18">
                  <c:v>45.7</c:v>
                </c:pt>
                <c:pt idx="19">
                  <c:v>36.1</c:v>
                </c:pt>
                <c:pt idx="20">
                  <c:v>44.8</c:v>
                </c:pt>
                <c:pt idx="21">
                  <c:v>44.5</c:v>
                </c:pt>
                <c:pt idx="22">
                  <c:v>30</c:v>
                </c:pt>
                <c:pt idx="23">
                  <c:v>32.800000000000004</c:v>
                </c:pt>
                <c:pt idx="24">
                  <c:v>#N/A</c:v>
                </c:pt>
                <c:pt idx="25">
                  <c:v>#N/A</c:v>
                </c:pt>
                <c:pt idx="26">
                  <c:v>#N/A</c:v>
                </c:pt>
                <c:pt idx="27">
                  <c:v>#N/A</c:v>
                </c:pt>
                <c:pt idx="28">
                  <c:v>#N/A</c:v>
                </c:pt>
                <c:pt idx="29">
                  <c:v>#N/A</c:v>
                </c:pt>
                <c:pt idx="30">
                  <c:v>#N/A</c:v>
                </c:pt>
                <c:pt idx="31">
                  <c:v>#N/A</c:v>
                </c:pt>
                <c:pt idx="32">
                  <c:v>#N/A</c:v>
                </c:pt>
              </c:numCache>
            </c:numRef>
          </c:val>
        </c:ser>
        <c:ser>
          <c:idx val="3"/>
          <c:order val="2"/>
          <c:tx>
            <c:strRef>
              <c:f>NAPMC_Reading2010nm!$AB$3</c:f>
              <c:strCache>
                <c:ptCount val="1"/>
                <c:pt idx="0">
                  <c:v>NP School</c:v>
                </c:pt>
              </c:strCache>
            </c:strRef>
          </c:tx>
          <c:spPr>
            <a:ln>
              <a:noFill/>
            </a:ln>
          </c:spPr>
          <c:marker>
            <c:symbol val="diamond"/>
            <c:size val="9"/>
            <c:spPr>
              <a:solidFill>
                <a:srgbClr val="7030A0"/>
              </a:solidFill>
              <a:ln>
                <a:noFill/>
              </a:ln>
            </c:spPr>
          </c:marker>
          <c:cat>
            <c:strRef>
              <c:f>NAPMC_Reading2010nm!$W$4:$X$1425</c:f>
              <c:strCache>
                <c:ptCount val="33"/>
                <c:pt idx="0">
                  <c:v>BM</c:v>
                </c:pt>
                <c:pt idx="1">
                  <c:v>BM</c:v>
                </c:pt>
                <c:pt idx="2">
                  <c:v>BM</c:v>
                </c:pt>
                <c:pt idx="3">
                  <c:v>BM</c:v>
                </c:pt>
                <c:pt idx="4">
                  <c:v>BM</c:v>
                </c:pt>
                <c:pt idx="5">
                  <c:v>BM</c:v>
                </c:pt>
                <c:pt idx="6">
                  <c:v>BM</c:v>
                </c:pt>
                <c:pt idx="7">
                  <c:v>BM</c:v>
                </c:pt>
                <c:pt idx="8">
                  <c:v>BM</c:v>
                </c:pt>
                <c:pt idx="9">
                  <c:v>BM</c:v>
                </c:pt>
                <c:pt idx="10">
                  <c:v>BM</c:v>
                </c:pt>
                <c:pt idx="11">
                  <c:v>BM</c:v>
                </c:pt>
                <c:pt idx="12">
                  <c:v>BM</c:v>
                </c:pt>
                <c:pt idx="13">
                  <c:v>BM</c:v>
                </c:pt>
                <c:pt idx="14">
                  <c:v>AM</c:v>
                </c:pt>
                <c:pt idx="15">
                  <c:v>AM</c:v>
                </c:pt>
                <c:pt idx="16">
                  <c:v>AM</c:v>
                </c:pt>
                <c:pt idx="17">
                  <c:v>AM</c:v>
                </c:pt>
                <c:pt idx="18">
                  <c:v>AM</c:v>
                </c:pt>
                <c:pt idx="19">
                  <c:v>AM</c:v>
                </c:pt>
                <c:pt idx="20">
                  <c:v>AM</c:v>
                </c:pt>
                <c:pt idx="21">
                  <c:v>AM</c:v>
                </c:pt>
                <c:pt idx="22">
                  <c:v>AM</c:v>
                </c:pt>
                <c:pt idx="23">
                  <c:v>AM</c:v>
                </c:pt>
                <c:pt idx="24">
                  <c:v>NP</c:v>
                </c:pt>
                <c:pt idx="25">
                  <c:v>NP</c:v>
                </c:pt>
                <c:pt idx="26">
                  <c:v>NP</c:v>
                </c:pt>
                <c:pt idx="27">
                  <c:v>NP</c:v>
                </c:pt>
                <c:pt idx="28">
                  <c:v>NP</c:v>
                </c:pt>
                <c:pt idx="29">
                  <c:v>NP</c:v>
                </c:pt>
                <c:pt idx="30">
                  <c:v>NP</c:v>
                </c:pt>
                <c:pt idx="31">
                  <c:v>NP</c:v>
                </c:pt>
                <c:pt idx="32">
                  <c:v>NP</c:v>
                </c:pt>
              </c:strCache>
            </c:strRef>
          </c:cat>
          <c:val>
            <c:numRef>
              <c:f>NAPMC_Reading2010nm!$AB$4:$AB$1425</c:f>
              <c:numCache>
                <c:formatCode>General</c:formatCode>
                <c:ptCount val="33"/>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31.6</c:v>
                </c:pt>
                <c:pt idx="25">
                  <c:v>43.9</c:v>
                </c:pt>
                <c:pt idx="26">
                  <c:v>31.6</c:v>
                </c:pt>
                <c:pt idx="27">
                  <c:v>28.6</c:v>
                </c:pt>
                <c:pt idx="28">
                  <c:v>45.3</c:v>
                </c:pt>
                <c:pt idx="29">
                  <c:v>56.7</c:v>
                </c:pt>
                <c:pt idx="30">
                  <c:v>56</c:v>
                </c:pt>
                <c:pt idx="31">
                  <c:v>47</c:v>
                </c:pt>
                <c:pt idx="32">
                  <c:v>50.1</c:v>
                </c:pt>
              </c:numCache>
            </c:numRef>
          </c:val>
        </c:ser>
        <c:ser>
          <c:idx val="4"/>
          <c:order val="3"/>
          <c:tx>
            <c:strRef>
              <c:f>NAPMC_Reading2010nm!$V$3</c:f>
              <c:strCache>
                <c:ptCount val="1"/>
                <c:pt idx="0">
                  <c:v>MeanScaledScore_State</c:v>
                </c:pt>
              </c:strCache>
            </c:strRef>
          </c:tx>
          <c:spPr>
            <a:ln>
              <a:solidFill>
                <a:schemeClr val="tx1"/>
              </a:solidFill>
            </a:ln>
          </c:spPr>
          <c:marker>
            <c:symbol val="none"/>
          </c:marker>
          <c:cat>
            <c:strRef>
              <c:f>NAPMC_Reading2010nm!$W$4:$X$1425</c:f>
              <c:strCache>
                <c:ptCount val="33"/>
                <c:pt idx="0">
                  <c:v>BM</c:v>
                </c:pt>
                <c:pt idx="1">
                  <c:v>BM</c:v>
                </c:pt>
                <c:pt idx="2">
                  <c:v>BM</c:v>
                </c:pt>
                <c:pt idx="3">
                  <c:v>BM</c:v>
                </c:pt>
                <c:pt idx="4">
                  <c:v>BM</c:v>
                </c:pt>
                <c:pt idx="5">
                  <c:v>BM</c:v>
                </c:pt>
                <c:pt idx="6">
                  <c:v>BM</c:v>
                </c:pt>
                <c:pt idx="7">
                  <c:v>BM</c:v>
                </c:pt>
                <c:pt idx="8">
                  <c:v>BM</c:v>
                </c:pt>
                <c:pt idx="9">
                  <c:v>BM</c:v>
                </c:pt>
                <c:pt idx="10">
                  <c:v>BM</c:v>
                </c:pt>
                <c:pt idx="11">
                  <c:v>BM</c:v>
                </c:pt>
                <c:pt idx="12">
                  <c:v>BM</c:v>
                </c:pt>
                <c:pt idx="13">
                  <c:v>BM</c:v>
                </c:pt>
                <c:pt idx="14">
                  <c:v>AM</c:v>
                </c:pt>
                <c:pt idx="15">
                  <c:v>AM</c:v>
                </c:pt>
                <c:pt idx="16">
                  <c:v>AM</c:v>
                </c:pt>
                <c:pt idx="17">
                  <c:v>AM</c:v>
                </c:pt>
                <c:pt idx="18">
                  <c:v>AM</c:v>
                </c:pt>
                <c:pt idx="19">
                  <c:v>AM</c:v>
                </c:pt>
                <c:pt idx="20">
                  <c:v>AM</c:v>
                </c:pt>
                <c:pt idx="21">
                  <c:v>AM</c:v>
                </c:pt>
                <c:pt idx="22">
                  <c:v>AM</c:v>
                </c:pt>
                <c:pt idx="23">
                  <c:v>AM</c:v>
                </c:pt>
                <c:pt idx="24">
                  <c:v>NP</c:v>
                </c:pt>
                <c:pt idx="25">
                  <c:v>NP</c:v>
                </c:pt>
                <c:pt idx="26">
                  <c:v>NP</c:v>
                </c:pt>
                <c:pt idx="27">
                  <c:v>NP</c:v>
                </c:pt>
                <c:pt idx="28">
                  <c:v>NP</c:v>
                </c:pt>
                <c:pt idx="29">
                  <c:v>NP</c:v>
                </c:pt>
                <c:pt idx="30">
                  <c:v>NP</c:v>
                </c:pt>
                <c:pt idx="31">
                  <c:v>NP</c:v>
                </c:pt>
                <c:pt idx="32">
                  <c:v>NP</c:v>
                </c:pt>
              </c:strCache>
            </c:strRef>
          </c:cat>
          <c:val>
            <c:numRef>
              <c:f>NAPMC_Reading2010nm!$V$4:$V$1425</c:f>
              <c:numCache>
                <c:formatCode>General</c:formatCode>
                <c:ptCount val="33"/>
                <c:pt idx="0">
                  <c:v>38.300000000000004</c:v>
                </c:pt>
                <c:pt idx="1">
                  <c:v>38.300000000000004</c:v>
                </c:pt>
                <c:pt idx="2">
                  <c:v>38.300000000000004</c:v>
                </c:pt>
                <c:pt idx="3">
                  <c:v>38.300000000000004</c:v>
                </c:pt>
                <c:pt idx="4">
                  <c:v>38.300000000000004</c:v>
                </c:pt>
                <c:pt idx="5">
                  <c:v>38.300000000000004</c:v>
                </c:pt>
                <c:pt idx="6">
                  <c:v>38.300000000000004</c:v>
                </c:pt>
                <c:pt idx="7">
                  <c:v>38.300000000000004</c:v>
                </c:pt>
                <c:pt idx="8">
                  <c:v>38.300000000000004</c:v>
                </c:pt>
                <c:pt idx="9">
                  <c:v>38.300000000000004</c:v>
                </c:pt>
                <c:pt idx="10">
                  <c:v>38.300000000000004</c:v>
                </c:pt>
                <c:pt idx="11">
                  <c:v>38.300000000000004</c:v>
                </c:pt>
                <c:pt idx="12">
                  <c:v>38.300000000000004</c:v>
                </c:pt>
                <c:pt idx="13">
                  <c:v>38.300000000000004</c:v>
                </c:pt>
                <c:pt idx="14">
                  <c:v>38.300000000000004</c:v>
                </c:pt>
                <c:pt idx="15">
                  <c:v>38.300000000000004</c:v>
                </c:pt>
                <c:pt idx="16">
                  <c:v>38.300000000000004</c:v>
                </c:pt>
                <c:pt idx="17">
                  <c:v>38.300000000000004</c:v>
                </c:pt>
                <c:pt idx="18">
                  <c:v>38.300000000000004</c:v>
                </c:pt>
                <c:pt idx="19">
                  <c:v>38.300000000000004</c:v>
                </c:pt>
                <c:pt idx="20">
                  <c:v>38.300000000000004</c:v>
                </c:pt>
                <c:pt idx="21">
                  <c:v>38.300000000000004</c:v>
                </c:pt>
                <c:pt idx="22">
                  <c:v>38.300000000000004</c:v>
                </c:pt>
                <c:pt idx="23">
                  <c:v>38.300000000000004</c:v>
                </c:pt>
                <c:pt idx="24">
                  <c:v>38.300000000000004</c:v>
                </c:pt>
                <c:pt idx="25">
                  <c:v>38.300000000000004</c:v>
                </c:pt>
                <c:pt idx="26">
                  <c:v>38.300000000000004</c:v>
                </c:pt>
                <c:pt idx="27">
                  <c:v>38.300000000000004</c:v>
                </c:pt>
                <c:pt idx="28">
                  <c:v>38.300000000000004</c:v>
                </c:pt>
                <c:pt idx="29">
                  <c:v>38.300000000000004</c:v>
                </c:pt>
                <c:pt idx="30">
                  <c:v>38.300000000000004</c:v>
                </c:pt>
                <c:pt idx="31">
                  <c:v>38.300000000000004</c:v>
                </c:pt>
                <c:pt idx="32">
                  <c:v>38.300000000000004</c:v>
                </c:pt>
              </c:numCache>
            </c:numRef>
          </c:val>
        </c:ser>
        <c:marker val="1"/>
        <c:axId val="65933312"/>
        <c:axId val="65934848"/>
      </c:lineChart>
      <c:catAx>
        <c:axId val="65933312"/>
        <c:scaling>
          <c:orientation val="minMax"/>
        </c:scaling>
        <c:delete val="1"/>
        <c:axPos val="b"/>
        <c:numFmt formatCode="#,##0.00" sourceLinked="0"/>
        <c:tickLblPos val="none"/>
        <c:crossAx val="65934848"/>
        <c:crosses val="autoZero"/>
        <c:auto val="1"/>
        <c:lblAlgn val="ctr"/>
        <c:lblOffset val="100"/>
      </c:catAx>
      <c:valAx>
        <c:axId val="65934848"/>
        <c:scaling>
          <c:orientation val="minMax"/>
          <c:max val="80"/>
          <c:min val="0"/>
        </c:scaling>
        <c:axPos val="l"/>
        <c:majorGridlines/>
        <c:title>
          <c:tx>
            <c:rich>
              <a:bodyPr rot="0" vert="wordArtVert"/>
              <a:lstStyle/>
              <a:p>
                <a:pPr>
                  <a:defRPr sz="1400" b="1">
                    <a:solidFill>
                      <a:srgbClr val="FF0000"/>
                    </a:solidFill>
                  </a:defRPr>
                </a:pPr>
                <a:r>
                  <a:rPr lang="en-US" sz="1200" b="1" dirty="0">
                    <a:solidFill>
                      <a:sysClr val="windowText" lastClr="000000"/>
                    </a:solidFill>
                  </a:rPr>
                  <a:t>NAPLAN INCREASE</a:t>
                </a:r>
              </a:p>
            </c:rich>
          </c:tx>
          <c:layout>
            <c:manualLayout>
              <c:xMode val="edge"/>
              <c:yMode val="edge"/>
              <c:x val="2.2329772472708453E-2"/>
              <c:y val="0.10578604095892712"/>
            </c:manualLayout>
          </c:layout>
        </c:title>
        <c:numFmt formatCode="General" sourceLinked="1"/>
        <c:tickLblPos val="nextTo"/>
        <c:txPr>
          <a:bodyPr/>
          <a:lstStyle/>
          <a:p>
            <a:pPr>
              <a:defRPr b="1"/>
            </a:pPr>
            <a:endParaRPr lang="en-US"/>
          </a:p>
        </c:txPr>
        <c:crossAx val="65933312"/>
        <c:crosses val="autoZero"/>
        <c:crossBetween val="between"/>
      </c:valAx>
    </c:plotArea>
    <c:legend>
      <c:legendPos val="b"/>
      <c:layout>
        <c:manualLayout>
          <c:xMode val="edge"/>
          <c:yMode val="edge"/>
          <c:x val="4.9999944274481671E-2"/>
          <c:y val="0.8881516169622129"/>
          <c:w val="0.9"/>
          <c:h val="4.375392944086276E-2"/>
        </c:manualLayout>
      </c:layout>
      <c:txPr>
        <a:bodyPr/>
        <a:lstStyle/>
        <a:p>
          <a:pPr>
            <a:defRPr sz="1400" b="1"/>
          </a:pPr>
          <a:endParaRPr lang="en-US"/>
        </a:p>
      </c:txPr>
    </c:legend>
    <c:plotVisOnly val="1"/>
    <c:dispBlanksAs val="gap"/>
  </c:chart>
  <c:spPr>
    <a:ln w="28575">
      <a:solidFill>
        <a:schemeClr val="tx1"/>
      </a:solidFill>
    </a:ln>
  </c:sp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lang val="en-AU"/>
  <c:roundedCorners val="1"/>
  <c:chart>
    <c:autoTitleDeleted val="1"/>
    <c:plotArea>
      <c:layout/>
      <c:barChart>
        <c:barDir val="col"/>
        <c:grouping val="clustered"/>
        <c:ser>
          <c:idx val="0"/>
          <c:order val="0"/>
          <c:spPr>
            <a:solidFill>
              <a:srgbClr val="007AD6"/>
            </a:solidFill>
          </c:spPr>
          <c:dLbls>
            <c:txPr>
              <a:bodyPr/>
              <a:lstStyle/>
              <a:p>
                <a:pPr>
                  <a:defRPr b="1"/>
                </a:pPr>
                <a:endParaRPr lang="en-US"/>
              </a:p>
            </c:txPr>
            <c:showVal val="1"/>
          </c:dLbls>
          <c:cat>
            <c:strRef>
              <c:f>Sheet4!$B$28:$J$28</c:f>
              <c:strCache>
                <c:ptCount val="9"/>
                <c:pt idx="0">
                  <c:v>NSW</c:v>
                </c:pt>
                <c:pt idx="1">
                  <c:v>VIC  </c:v>
                </c:pt>
                <c:pt idx="2">
                  <c:v>QLD  </c:v>
                </c:pt>
                <c:pt idx="3">
                  <c:v>SA</c:v>
                </c:pt>
                <c:pt idx="4">
                  <c:v>WA*</c:v>
                </c:pt>
                <c:pt idx="5">
                  <c:v>TAS</c:v>
                </c:pt>
                <c:pt idx="6">
                  <c:v>NT</c:v>
                </c:pt>
                <c:pt idx="7">
                  <c:v>ACT*</c:v>
                </c:pt>
                <c:pt idx="8">
                  <c:v>TOTAL   </c:v>
                </c:pt>
              </c:strCache>
            </c:strRef>
          </c:cat>
          <c:val>
            <c:numRef>
              <c:f>Sheet4!$B$29:$J$29</c:f>
              <c:numCache>
                <c:formatCode>"$"#,##0</c:formatCode>
                <c:ptCount val="9"/>
                <c:pt idx="0">
                  <c:v>17258.009999999984</c:v>
                </c:pt>
                <c:pt idx="1">
                  <c:v>15718.509999999989</c:v>
                </c:pt>
                <c:pt idx="2">
                  <c:v>17783.21</c:v>
                </c:pt>
                <c:pt idx="3">
                  <c:v>17346.75</c:v>
                </c:pt>
                <c:pt idx="4">
                  <c:v>23647.84</c:v>
                </c:pt>
                <c:pt idx="5">
                  <c:v>17334.38</c:v>
                </c:pt>
                <c:pt idx="6">
                  <c:v>26700.109999999986</c:v>
                </c:pt>
                <c:pt idx="7">
                  <c:v>22857.219999999983</c:v>
                </c:pt>
                <c:pt idx="8">
                  <c:v>17743.649999999983</c:v>
                </c:pt>
              </c:numCache>
            </c:numRef>
          </c:val>
        </c:ser>
        <c:axId val="65976576"/>
        <c:axId val="66125824"/>
      </c:barChart>
      <c:catAx>
        <c:axId val="65976576"/>
        <c:scaling>
          <c:orientation val="minMax"/>
        </c:scaling>
        <c:axPos val="b"/>
        <c:tickLblPos val="nextTo"/>
        <c:txPr>
          <a:bodyPr/>
          <a:lstStyle/>
          <a:p>
            <a:pPr>
              <a:defRPr sz="1400" b="1"/>
            </a:pPr>
            <a:endParaRPr lang="en-US"/>
          </a:p>
        </c:txPr>
        <c:crossAx val="66125824"/>
        <c:crosses val="autoZero"/>
        <c:auto val="1"/>
        <c:lblAlgn val="ctr"/>
        <c:lblOffset val="100"/>
      </c:catAx>
      <c:valAx>
        <c:axId val="66125824"/>
        <c:scaling>
          <c:orientation val="minMax"/>
        </c:scaling>
        <c:axPos val="l"/>
        <c:majorGridlines/>
        <c:numFmt formatCode="&quot;$&quot;#,##0" sourceLinked="1"/>
        <c:tickLblPos val="nextTo"/>
        <c:txPr>
          <a:bodyPr/>
          <a:lstStyle/>
          <a:p>
            <a:pPr>
              <a:defRPr sz="1200" b="1"/>
            </a:pPr>
            <a:endParaRPr lang="en-US"/>
          </a:p>
        </c:txPr>
        <c:crossAx val="65976576"/>
        <c:crosses val="autoZero"/>
        <c:crossBetween val="between"/>
      </c:valAx>
    </c:plotArea>
    <c:plotVisOnly val="1"/>
    <c:dispBlanksAs val="gap"/>
  </c:chart>
  <c:spPr>
    <a:ln w="28575">
      <a:solidFill>
        <a:schemeClr val="tx1"/>
      </a:solidFill>
    </a:ln>
  </c:spPr>
  <c:externalData r:id="rId1"/>
</c:chartSpace>
</file>

<file path=ppt/drawings/drawing1.xml><?xml version="1.0" encoding="utf-8"?>
<c:userShapes xmlns:c="http://schemas.openxmlformats.org/drawingml/2006/chart">
  <cdr:relSizeAnchor xmlns:cdr="http://schemas.openxmlformats.org/drawingml/2006/chartDrawing">
    <cdr:from>
      <cdr:x>0.00111</cdr:x>
      <cdr:y>0.00828</cdr:y>
    </cdr:from>
    <cdr:to>
      <cdr:x>0.16144</cdr:x>
      <cdr:y>0.10417</cdr:y>
    </cdr:to>
    <cdr:sp macro="" textlink="">
      <cdr:nvSpPr>
        <cdr:cNvPr id="4" name="TextBox 3"/>
        <cdr:cNvSpPr txBox="1"/>
      </cdr:nvSpPr>
      <cdr:spPr>
        <a:xfrm xmlns:a="http://schemas.openxmlformats.org/drawingml/2006/main">
          <a:off x="9960" y="45426"/>
          <a:ext cx="1438568" cy="5260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l"/>
          <a:endParaRPr lang="en-AU" sz="1200" b="1" dirty="0">
            <a:solidFill>
              <a:srgbClr val="FF0000"/>
            </a:solidFill>
          </a:endParaRPr>
        </a:p>
      </cdr:txBody>
    </cdr:sp>
  </cdr:relSizeAnchor>
  <cdr:relSizeAnchor xmlns:cdr="http://schemas.openxmlformats.org/drawingml/2006/chartDrawing">
    <cdr:from>
      <cdr:x>0.00196</cdr:x>
      <cdr:y>0.10625</cdr:y>
    </cdr:from>
    <cdr:to>
      <cdr:x>0.19321</cdr:x>
      <cdr:y>0.11458</cdr:y>
    </cdr:to>
    <cdr:sp macro="" textlink="">
      <cdr:nvSpPr>
        <cdr:cNvPr id="5" name="TextBox 4"/>
        <cdr:cNvSpPr txBox="1"/>
      </cdr:nvSpPr>
      <cdr:spPr>
        <a:xfrm xmlns:a="http://schemas.openxmlformats.org/drawingml/2006/main">
          <a:off x="17586" y="582930"/>
          <a:ext cx="1715964" cy="457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AU" sz="1200" b="1" dirty="0">
            <a:solidFill>
              <a:srgbClr val="FF0000"/>
            </a:solidFill>
          </a:endParaRPr>
        </a:p>
      </cdr:txBody>
    </cdr:sp>
  </cdr:relSizeAnchor>
  <cdr:relSizeAnchor xmlns:cdr="http://schemas.openxmlformats.org/drawingml/2006/chartDrawing">
    <cdr:from>
      <cdr:x>0.70365</cdr:x>
      <cdr:y>0</cdr:y>
    </cdr:from>
    <cdr:to>
      <cdr:x>0.78767</cdr:x>
      <cdr:y>0.05286</cdr:y>
    </cdr:to>
    <cdr:sp macro="" textlink="">
      <cdr:nvSpPr>
        <cdr:cNvPr id="6" name="TextBox 5"/>
        <cdr:cNvSpPr txBox="1"/>
      </cdr:nvSpPr>
      <cdr:spPr>
        <a:xfrm xmlns:a="http://schemas.openxmlformats.org/drawingml/2006/main">
          <a:off x="7073661" y="0"/>
          <a:ext cx="844670" cy="29653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AU" sz="1800" b="1" dirty="0"/>
            <a:t> </a:t>
          </a:r>
        </a:p>
      </cdr:txBody>
    </cdr:sp>
  </cdr:relSizeAnchor>
  <cdr:relSizeAnchor xmlns:cdr="http://schemas.openxmlformats.org/drawingml/2006/chartDrawing">
    <cdr:from>
      <cdr:x>0.20594</cdr:x>
      <cdr:y>0.93149</cdr:y>
    </cdr:from>
    <cdr:to>
      <cdr:x>0.70276</cdr:x>
      <cdr:y>1</cdr:y>
    </cdr:to>
    <cdr:sp macro="" textlink="">
      <cdr:nvSpPr>
        <cdr:cNvPr id="7" name="TextBox 6"/>
        <cdr:cNvSpPr txBox="1"/>
      </cdr:nvSpPr>
      <cdr:spPr>
        <a:xfrm xmlns:a="http://schemas.openxmlformats.org/drawingml/2006/main">
          <a:off x="1847850" y="5385572"/>
          <a:ext cx="4457700" cy="39610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indent="0" defTabSz="914400" eaLnBrk="1" fontAlgn="auto" latinLnBrk="0" hangingPunct="1">
            <a:lnSpc>
              <a:spcPct val="100000"/>
            </a:lnSpc>
            <a:spcBef>
              <a:spcPts val="0"/>
            </a:spcBef>
            <a:spcAft>
              <a:spcPts val="0"/>
            </a:spcAft>
            <a:buClrTx/>
            <a:buSzTx/>
            <a:buFontTx/>
            <a:buNone/>
            <a:tabLst/>
            <a:defRPr/>
          </a:pPr>
          <a:endParaRPr lang="en-AU" sz="12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84FB42-9BF4-4557-8095-0C6D5C93779E}" type="datetimeFigureOut">
              <a:rPr lang="en-AU" smtClean="0"/>
              <a:pPr/>
              <a:t>19/08/2013</a:t>
            </a:fld>
            <a:endParaRPr lang="en-AU"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853B5B-ACA0-4F31-9D00-7FA0B9923B34}" type="slidenum">
              <a:rPr lang="en-AU" smtClean="0"/>
              <a:pPr/>
              <a:t>‹#›</a:t>
            </a:fld>
            <a:endParaRPr lang="en-AU" dirty="0"/>
          </a:p>
        </p:txBody>
      </p:sp>
    </p:spTree>
    <p:extLst>
      <p:ext uri="{BB962C8B-B14F-4D97-AF65-F5344CB8AC3E}">
        <p14:creationId xmlns="" xmlns:p14="http://schemas.microsoft.com/office/powerpoint/2010/main" val="9165088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BF21ED38-D83E-4CC3-BECE-C38E94394CB8}" type="slidenum">
              <a:rPr lang="en-AU" smtClean="0"/>
              <a:pPr/>
              <a:t>‹#›</a:t>
            </a:fld>
            <a:endParaRPr lang="en-AU" dirty="0"/>
          </a:p>
        </p:txBody>
      </p:sp>
      <p:grpSp>
        <p:nvGrpSpPr>
          <p:cNvPr id="11" name="Group 10"/>
          <p:cNvGrpSpPr/>
          <p:nvPr userDrawn="1"/>
        </p:nvGrpSpPr>
        <p:grpSpPr>
          <a:xfrm>
            <a:off x="286387" y="6093296"/>
            <a:ext cx="8497093" cy="576064"/>
            <a:chOff x="286387" y="6093296"/>
            <a:chExt cx="8497093" cy="576064"/>
          </a:xfrm>
        </p:grpSpPr>
        <p:sp>
          <p:nvSpPr>
            <p:cNvPr id="12" name="Rectangle 4"/>
            <p:cNvSpPr>
              <a:spLocks noChangeArrowheads="1"/>
            </p:cNvSpPr>
            <p:nvPr/>
          </p:nvSpPr>
          <p:spPr bwMode="auto">
            <a:xfrm>
              <a:off x="286387" y="6453335"/>
              <a:ext cx="8497093" cy="216025"/>
            </a:xfrm>
            <a:prstGeom prst="rect">
              <a:avLst/>
            </a:prstGeom>
            <a:solidFill>
              <a:srgbClr val="3AA6BC"/>
            </a:solidFill>
            <a:ln w="12700">
              <a:solidFill>
                <a:srgbClr val="4BACC6"/>
              </a:solidFill>
              <a:miter lim="800000"/>
              <a:headEnd/>
              <a:tailEnd/>
            </a:ln>
            <a:effectLst>
              <a:outerShdw dist="35921" dir="2700000" algn="ctr" rotWithShape="0">
                <a:srgbClr val="205867"/>
              </a:outerShdw>
            </a:effectLst>
          </p:spPr>
          <p:txBody>
            <a:bodyPr vert="horz" wrap="square" lIns="91440" tIns="45720" rIns="91440" bIns="45720" numCol="1" anchor="t" anchorCtr="0" compatLnSpc="1">
              <a:prstTxWarp prst="textNoShape">
                <a:avLst/>
              </a:prstTxWarp>
            </a:bodyPr>
            <a:lstStyle/>
            <a:p>
              <a:endParaRPr lang="en-AU" dirty="0"/>
            </a:p>
          </p:txBody>
        </p:sp>
        <p:sp>
          <p:nvSpPr>
            <p:cNvPr id="13" name="Rectangle 5"/>
            <p:cNvSpPr>
              <a:spLocks noChangeArrowheads="1"/>
            </p:cNvSpPr>
            <p:nvPr/>
          </p:nvSpPr>
          <p:spPr bwMode="auto">
            <a:xfrm>
              <a:off x="7919235" y="6093296"/>
              <a:ext cx="618488" cy="523942"/>
            </a:xfrm>
            <a:prstGeom prst="rect">
              <a:avLst/>
            </a:prstGeom>
            <a:solidFill>
              <a:srgbClr val="7BA8DF"/>
            </a:solidFill>
            <a:ln w="0">
              <a:noFill/>
              <a:miter lim="800000"/>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endParaRPr lang="en-AU" dirty="0"/>
            </a:p>
          </p:txBody>
        </p:sp>
      </p:grpSp>
      <p:pic>
        <p:nvPicPr>
          <p:cNvPr id="14" name="Picture 2" descr="C:\Users\Anna\Downloads\Cover Final Design.tif"/>
          <p:cNvPicPr>
            <a:picLocks noChangeAspect="1" noChangeArrowheads="1"/>
          </p:cNvPicPr>
          <p:nvPr userDrawn="1"/>
        </p:nvPicPr>
        <p:blipFill>
          <a:blip r:embed="rId2" cstate="print"/>
          <a:srcRect/>
          <a:stretch>
            <a:fillRect/>
          </a:stretch>
        </p:blipFill>
        <p:spPr bwMode="auto">
          <a:xfrm>
            <a:off x="467544" y="5391929"/>
            <a:ext cx="864096" cy="1296730"/>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1467BC1-62FB-4560-B52C-F3B6D66DBFD8}"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4219B746-F957-4190-9BA7-DDCF0083F3B3}" type="slidenum">
              <a:rPr lang="en-AU" smtClean="0"/>
              <a:pPr/>
              <a:t>‹#›</a:t>
            </a:fld>
            <a:endParaRPr lang="en-A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0F99B-8960-4824-AA6F-24EC67CF224B}" type="datetimeFigureOut">
              <a:rPr lang="en-AU" smtClean="0"/>
              <a:pPr/>
              <a:t>19/08/2013</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BF21ED38-D83E-4CC3-BECE-C38E94394CB8}" type="slidenum">
              <a:rPr lang="en-AU" smtClean="0"/>
              <a:pPr/>
              <a:t>‹#›</a:t>
            </a:fld>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0F99B-8960-4824-AA6F-24EC67CF224B}" type="datetimeFigureOut">
              <a:rPr lang="en-AU" smtClean="0"/>
              <a:pPr/>
              <a:t>19/08/2013</a:t>
            </a:fld>
            <a:endParaRPr lang="en-AU"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21ED38-D83E-4CC3-BECE-C38E94394CB8}" type="slidenum">
              <a:rPr lang="en-AU" smtClean="0"/>
              <a:pPr/>
              <a:t>‹#›</a:t>
            </a:fld>
            <a:endParaRPr lang="en-A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67BC1-62FB-4560-B52C-F3B6D66DBFD8}" type="datetimeFigureOut">
              <a:rPr lang="en-AU" smtClean="0"/>
              <a:pPr/>
              <a:t>19/08/2013</a:t>
            </a:fld>
            <a:endParaRPr lang="en-AU"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9B746-F957-4190-9BA7-DDCF0083F3B3}" type="slidenum">
              <a:rPr lang="en-AU" smtClean="0"/>
              <a:pPr/>
              <a:t>‹#›</a:t>
            </a:fld>
            <a:endParaRPr lang="en-AU"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5776" y="764705"/>
            <a:ext cx="6120680" cy="2304255"/>
          </a:xfrm>
        </p:spPr>
        <p:txBody>
          <a:bodyPr>
            <a:normAutofit/>
          </a:bodyPr>
          <a:lstStyle/>
          <a:p>
            <a:pPr marL="342900" indent="-342900" algn="l"/>
            <a:r>
              <a:rPr lang="en-AU" sz="2400" b="1" dirty="0" smtClean="0">
                <a:solidFill>
                  <a:srgbClr val="007AD6"/>
                </a:solidFill>
                <a:latin typeface="Arial" pitchFamily="34" charset="0"/>
                <a:cs typeface="Arial" pitchFamily="34" charset="0"/>
              </a:rPr>
              <a:t>	THE SELF-TRANSFORMING SCHOOL</a:t>
            </a:r>
            <a:br>
              <a:rPr lang="en-AU" sz="2400" b="1" dirty="0" smtClean="0">
                <a:solidFill>
                  <a:srgbClr val="007AD6"/>
                </a:solidFill>
                <a:latin typeface="Arial" pitchFamily="34" charset="0"/>
                <a:cs typeface="Arial" pitchFamily="34" charset="0"/>
              </a:rPr>
            </a:br>
            <a:r>
              <a:rPr lang="en-AU" sz="2400" b="1" dirty="0" smtClean="0">
                <a:solidFill>
                  <a:srgbClr val="007AD6"/>
                </a:solidFill>
                <a:latin typeface="Arial" pitchFamily="34" charset="0"/>
                <a:cs typeface="Arial" pitchFamily="34" charset="0"/>
              </a:rPr>
              <a:t/>
            </a:r>
            <a:br>
              <a:rPr lang="en-AU" sz="2400" b="1" dirty="0" smtClean="0">
                <a:solidFill>
                  <a:srgbClr val="007AD6"/>
                </a:solidFill>
                <a:latin typeface="Arial" pitchFamily="34" charset="0"/>
                <a:cs typeface="Arial" pitchFamily="34" charset="0"/>
              </a:rPr>
            </a:br>
            <a:r>
              <a:rPr lang="en-AU" sz="2400" b="1" dirty="0" smtClean="0">
                <a:solidFill>
                  <a:srgbClr val="007AD6"/>
                </a:solidFill>
                <a:latin typeface="Arial" pitchFamily="34" charset="0"/>
                <a:cs typeface="Arial" pitchFamily="34" charset="0"/>
              </a:rPr>
              <a:t/>
            </a:r>
            <a:br>
              <a:rPr lang="en-AU" sz="2400" b="1" dirty="0" smtClean="0">
                <a:solidFill>
                  <a:srgbClr val="007AD6"/>
                </a:solidFill>
                <a:latin typeface="Arial" pitchFamily="34" charset="0"/>
                <a:cs typeface="Arial" pitchFamily="34" charset="0"/>
              </a:rPr>
            </a:br>
            <a:r>
              <a:rPr lang="en-AU" sz="2000" b="1" dirty="0" smtClean="0">
                <a:solidFill>
                  <a:srgbClr val="007AD6"/>
                </a:solidFill>
                <a:latin typeface="Arial" pitchFamily="34" charset="0"/>
                <a:cs typeface="Arial" pitchFamily="34" charset="0"/>
              </a:rPr>
              <a:t>Launch seminars in Melbourne (August 19), Sydney (August 23), Canberra (August 26)</a:t>
            </a:r>
            <a:endParaRPr lang="en-AU" sz="2000" b="1" dirty="0">
              <a:solidFill>
                <a:srgbClr val="007AD6"/>
              </a:solidFill>
              <a:latin typeface="Arial" pitchFamily="34" charset="0"/>
              <a:cs typeface="Arial" pitchFamily="34" charset="0"/>
            </a:endParaRPr>
          </a:p>
        </p:txBody>
      </p:sp>
      <p:sp>
        <p:nvSpPr>
          <p:cNvPr id="3" name="Subtitle 2"/>
          <p:cNvSpPr>
            <a:spLocks noGrp="1"/>
          </p:cNvSpPr>
          <p:nvPr>
            <p:ph type="subTitle" idx="1"/>
          </p:nvPr>
        </p:nvSpPr>
        <p:spPr>
          <a:xfrm>
            <a:off x="755576" y="3886200"/>
            <a:ext cx="7704856" cy="2711152"/>
          </a:xfrm>
        </p:spPr>
        <p:txBody>
          <a:bodyPr>
            <a:noAutofit/>
          </a:bodyPr>
          <a:lstStyle/>
          <a:p>
            <a:r>
              <a:rPr lang="en-AU" sz="2000" b="1" dirty="0" smtClean="0">
                <a:solidFill>
                  <a:srgbClr val="0075CC"/>
                </a:solidFill>
                <a:latin typeface="Arial" pitchFamily="34" charset="0"/>
                <a:cs typeface="Arial" pitchFamily="34" charset="0"/>
              </a:rPr>
              <a:t>Professor Brian Caldwell</a:t>
            </a:r>
          </a:p>
          <a:p>
            <a:r>
              <a:rPr lang="en-AU" sz="2000" b="1" dirty="0" smtClean="0">
                <a:solidFill>
                  <a:srgbClr val="0075CC"/>
                </a:solidFill>
                <a:latin typeface="Arial" pitchFamily="34" charset="0"/>
                <a:cs typeface="Arial" pitchFamily="34" charset="0"/>
              </a:rPr>
              <a:t>Managing Director, Educational Transformations</a:t>
            </a:r>
          </a:p>
          <a:p>
            <a:r>
              <a:rPr lang="en-AU" sz="2000" b="1" dirty="0" smtClean="0">
                <a:solidFill>
                  <a:srgbClr val="0075CC"/>
                </a:solidFill>
                <a:latin typeface="Arial" pitchFamily="34" charset="0"/>
                <a:cs typeface="Arial" pitchFamily="34" charset="0"/>
              </a:rPr>
              <a:t>Professorial Fellow, University of Melbourne</a:t>
            </a:r>
          </a:p>
          <a:p>
            <a:endParaRPr lang="en-AU" sz="2000" b="1" dirty="0" smtClean="0">
              <a:solidFill>
                <a:srgbClr val="0075CC"/>
              </a:solidFill>
              <a:latin typeface="Arial" pitchFamily="34" charset="0"/>
              <a:cs typeface="Arial" pitchFamily="34" charset="0"/>
            </a:endParaRPr>
          </a:p>
          <a:p>
            <a:r>
              <a:rPr lang="en-AU" sz="2000" b="1" dirty="0" smtClean="0">
                <a:solidFill>
                  <a:srgbClr val="0075CC"/>
                </a:solidFill>
                <a:latin typeface="Arial" pitchFamily="34" charset="0"/>
                <a:cs typeface="Arial" pitchFamily="34" charset="0"/>
              </a:rPr>
              <a:t>Jim Spinks</a:t>
            </a:r>
          </a:p>
          <a:p>
            <a:r>
              <a:rPr lang="en-AU" sz="2000" b="1" dirty="0" smtClean="0">
                <a:solidFill>
                  <a:srgbClr val="0075CC"/>
                </a:solidFill>
                <a:latin typeface="Arial" pitchFamily="34" charset="0"/>
                <a:cs typeface="Arial" pitchFamily="34" charset="0"/>
              </a:rPr>
              <a:t>Director, All Across the Line</a:t>
            </a:r>
          </a:p>
          <a:p>
            <a:r>
              <a:rPr lang="en-AU" sz="2000" b="1" dirty="0" smtClean="0">
                <a:solidFill>
                  <a:srgbClr val="0075CC"/>
                </a:solidFill>
                <a:latin typeface="Arial" pitchFamily="34" charset="0"/>
                <a:cs typeface="Arial" pitchFamily="34" charset="0"/>
              </a:rPr>
              <a:t>Consultants in Educational Reform</a:t>
            </a:r>
          </a:p>
          <a:p>
            <a:endParaRPr lang="en-AU" sz="2000" b="1" dirty="0" smtClean="0">
              <a:solidFill>
                <a:srgbClr val="0075CC"/>
              </a:solidFill>
              <a:latin typeface="Arial" pitchFamily="34" charset="0"/>
              <a:cs typeface="Arial" pitchFamily="34" charset="0"/>
            </a:endParaRPr>
          </a:p>
        </p:txBody>
      </p:sp>
      <p:pic>
        <p:nvPicPr>
          <p:cNvPr id="1026" name="Picture 2" descr="C:\Users\Anna\Downloads\Cover Final Design.tif"/>
          <p:cNvPicPr>
            <a:picLocks noChangeAspect="1" noChangeArrowheads="1"/>
          </p:cNvPicPr>
          <p:nvPr/>
        </p:nvPicPr>
        <p:blipFill>
          <a:blip r:embed="rId2" cstate="print"/>
          <a:srcRect/>
          <a:stretch>
            <a:fillRect/>
          </a:stretch>
        </p:blipFill>
        <p:spPr bwMode="auto">
          <a:xfrm>
            <a:off x="683569" y="764705"/>
            <a:ext cx="1535476" cy="230425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smtClean="0">
                <a:solidFill>
                  <a:srgbClr val="007AD6"/>
                </a:solidFill>
              </a:rPr>
              <a:t>From self-management to </a:t>
            </a:r>
            <a:br>
              <a:rPr lang="en-AU" b="1" dirty="0" smtClean="0">
                <a:solidFill>
                  <a:srgbClr val="007AD6"/>
                </a:solidFill>
              </a:rPr>
            </a:br>
            <a:r>
              <a:rPr lang="en-AU" b="1" dirty="0" smtClean="0">
                <a:solidFill>
                  <a:srgbClr val="007AD6"/>
                </a:solidFill>
              </a:rPr>
              <a:t>self-transformation</a:t>
            </a:r>
            <a:endParaRPr lang="en-AU" b="1" dirty="0">
              <a:solidFill>
                <a:srgbClr val="007AD6"/>
              </a:solidFill>
            </a:endParaRPr>
          </a:p>
        </p:txBody>
      </p:sp>
      <p:pic>
        <p:nvPicPr>
          <p:cNvPr id="20482" name="Picture 2"/>
          <p:cNvPicPr>
            <a:picLocks noChangeAspect="1" noChangeArrowheads="1"/>
          </p:cNvPicPr>
          <p:nvPr/>
        </p:nvPicPr>
        <p:blipFill>
          <a:blip r:embed="rId2" cstate="print"/>
          <a:srcRect/>
          <a:stretch>
            <a:fillRect/>
          </a:stretch>
        </p:blipFill>
        <p:spPr bwMode="auto">
          <a:xfrm>
            <a:off x="1475656" y="2492896"/>
            <a:ext cx="6466639" cy="2376000"/>
          </a:xfrm>
          <a:prstGeom prst="rect">
            <a:avLst/>
          </a:prstGeom>
          <a:noFill/>
          <a:ln w="9525">
            <a:noFill/>
            <a:miter lim="800000"/>
            <a:headEnd/>
            <a:tailEnd/>
          </a:ln>
        </p:spPr>
      </p:pic>
      <p:pic>
        <p:nvPicPr>
          <p:cNvPr id="20483" name="Picture 3" descr="Small square grey chain broken"/>
          <p:cNvPicPr>
            <a:picLocks noChangeAspect="1" noChangeArrowheads="1"/>
          </p:cNvPicPr>
          <p:nvPr/>
        </p:nvPicPr>
        <p:blipFill>
          <a:blip r:embed="rId3" cstate="print"/>
          <a:srcRect/>
          <a:stretch>
            <a:fillRect/>
          </a:stretch>
        </p:blipFill>
        <p:spPr bwMode="auto">
          <a:xfrm>
            <a:off x="5256455" y="2178840"/>
            <a:ext cx="1944216" cy="2736304"/>
          </a:xfrm>
          <a:prstGeom prst="rect">
            <a:avLst/>
          </a:prstGeom>
          <a:noFill/>
          <a:ln w="9525">
            <a:noFill/>
            <a:miter lim="800000"/>
            <a:headEnd/>
            <a:tailEnd/>
          </a:ln>
        </p:spPr>
      </p:pic>
      <p:pic>
        <p:nvPicPr>
          <p:cNvPr id="20484" name="Object 15"/>
          <p:cNvPicPr>
            <a:picLocks noChangeArrowheads="1"/>
          </p:cNvPicPr>
          <p:nvPr/>
        </p:nvPicPr>
        <p:blipFill>
          <a:blip r:embed="rId4" cstate="print"/>
          <a:srcRect t="-1476" r="-313" b="-2214"/>
          <a:stretch>
            <a:fillRect/>
          </a:stretch>
        </p:blipFill>
        <p:spPr bwMode="auto">
          <a:xfrm>
            <a:off x="5978902" y="3155901"/>
            <a:ext cx="1454973" cy="3269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solidFill>
                  <a:srgbClr val="007AD6"/>
                </a:solidFill>
              </a:rPr>
              <a:t>The simplified model</a:t>
            </a:r>
            <a:endParaRPr lang="en-AU" b="1" dirty="0">
              <a:solidFill>
                <a:srgbClr val="007AD6"/>
              </a:solidFill>
            </a:endParaRPr>
          </a:p>
        </p:txBody>
      </p:sp>
      <p:pic>
        <p:nvPicPr>
          <p:cNvPr id="21506" name="Picture 2"/>
          <p:cNvPicPr>
            <a:picLocks noChangeAspect="1" noChangeArrowheads="1"/>
          </p:cNvPicPr>
          <p:nvPr/>
        </p:nvPicPr>
        <p:blipFill>
          <a:blip r:embed="rId2" cstate="print"/>
          <a:srcRect/>
          <a:stretch>
            <a:fillRect/>
          </a:stretch>
        </p:blipFill>
        <p:spPr bwMode="auto">
          <a:xfrm>
            <a:off x="1619672" y="1844824"/>
            <a:ext cx="5771381" cy="38615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solidFill>
                  <a:srgbClr val="007AD6"/>
                </a:solidFill>
              </a:rPr>
              <a:t>Federal role in education</a:t>
            </a:r>
            <a:endParaRPr lang="en-AU" b="1" dirty="0">
              <a:solidFill>
                <a:srgbClr val="007AD6"/>
              </a:solidFill>
            </a:endParaRPr>
          </a:p>
        </p:txBody>
      </p:sp>
      <p:sp>
        <p:nvSpPr>
          <p:cNvPr id="3" name="Content Placeholder 2"/>
          <p:cNvSpPr>
            <a:spLocks noGrp="1"/>
          </p:cNvSpPr>
          <p:nvPr>
            <p:ph idx="1"/>
          </p:nvPr>
        </p:nvSpPr>
        <p:spPr>
          <a:xfrm>
            <a:off x="971600" y="1268760"/>
            <a:ext cx="7920880" cy="4857403"/>
          </a:xfrm>
        </p:spPr>
        <p:txBody>
          <a:bodyPr>
            <a:normAutofit fontScale="70000" lnSpcReduction="20000"/>
          </a:bodyPr>
          <a:lstStyle/>
          <a:p>
            <a:pPr lvl="0"/>
            <a:r>
              <a:rPr lang="en-GB" dirty="0" smtClean="0"/>
              <a:t>There is a strong case for changing governance arrangements in countries with a federal system and where powers to make education lie with states or provinces. Powerful roles for federal governments that involve a complex system of conditional grants to state governments that are constitutionally responsible for schools have not been associated with improvement in educational performance. Why not follow the lead of high-performing Canada where, with few exceptions, there is no role in education for the federal government? </a:t>
            </a:r>
            <a:endParaRPr lang="en-AU" dirty="0" smtClean="0"/>
          </a:p>
          <a:p>
            <a:pPr lvl="0"/>
            <a:r>
              <a:rPr lang="en-GB" dirty="0" smtClean="0"/>
              <a:t>Competition between states may result in more innovative and effective approaches to improvement in outcomes. Innovation will be disseminated as a matter of course if states are open to ideas, policies and practices in other jurisdictions. There is no evidence that different states will not pursue the national interest under these circumstances. </a:t>
            </a:r>
            <a:endParaRPr lang="en-AU" dirty="0" smtClean="0"/>
          </a:p>
          <a:p>
            <a:endParaRPr lang="en-A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cstate="print"/>
          <a:srcRect/>
          <a:stretch>
            <a:fillRect/>
          </a:stretch>
        </p:blipFill>
        <p:spPr bwMode="auto">
          <a:xfrm>
            <a:off x="539552" y="2852936"/>
            <a:ext cx="8141546" cy="1805888"/>
          </a:xfrm>
          <a:prstGeom prst="rect">
            <a:avLst/>
          </a:prstGeom>
          <a:noFill/>
          <a:ln w="9525">
            <a:noFill/>
            <a:miter lim="800000"/>
            <a:headEnd/>
            <a:tailEnd/>
          </a:ln>
        </p:spPr>
      </p:pic>
      <p:sp>
        <p:nvSpPr>
          <p:cNvPr id="7" name="TextBox 6"/>
          <p:cNvSpPr txBox="1"/>
          <p:nvPr/>
        </p:nvSpPr>
        <p:spPr>
          <a:xfrm>
            <a:off x="467544" y="1628800"/>
            <a:ext cx="8208912" cy="1200329"/>
          </a:xfrm>
          <a:prstGeom prst="rect">
            <a:avLst/>
          </a:prstGeom>
          <a:noFill/>
        </p:spPr>
        <p:txBody>
          <a:bodyPr wrap="square" rtlCol="0">
            <a:spAutoFit/>
          </a:bodyPr>
          <a:lstStyle/>
          <a:p>
            <a:r>
              <a:rPr lang="en-AU" dirty="0" smtClean="0"/>
              <a:t>The number of months that students in Australia, United Kingdom and United States are behind 15 year old counterparts in Hong Kong, Shanghai and Singapore in reading, Mathematics and Science (adapted from OECD 2011)</a:t>
            </a:r>
          </a:p>
          <a:p>
            <a:endParaRPr lang="en-GB" dirty="0"/>
          </a:p>
        </p:txBody>
      </p:sp>
      <p:sp>
        <p:nvSpPr>
          <p:cNvPr id="9" name="Title 8"/>
          <p:cNvSpPr>
            <a:spLocks noGrp="1"/>
          </p:cNvSpPr>
          <p:nvPr>
            <p:ph type="title"/>
          </p:nvPr>
        </p:nvSpPr>
        <p:spPr/>
        <p:txBody>
          <a:bodyPr/>
          <a:lstStyle/>
          <a:p>
            <a:r>
              <a:rPr lang="en-GB" b="1" dirty="0" smtClean="0">
                <a:solidFill>
                  <a:srgbClr val="007AD6"/>
                </a:solidFill>
              </a:rPr>
              <a:t>Can the West catch up?</a:t>
            </a:r>
            <a:endParaRPr lang="en-GB" b="1" dirty="0">
              <a:solidFill>
                <a:srgbClr val="007AD6"/>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smtClean="0">
                <a:solidFill>
                  <a:srgbClr val="007AD6"/>
                </a:solidFill>
              </a:rPr>
              <a:t>Leading edges of innovation </a:t>
            </a:r>
            <a:br>
              <a:rPr lang="en-AU" b="1" dirty="0" smtClean="0">
                <a:solidFill>
                  <a:srgbClr val="007AD6"/>
                </a:solidFill>
              </a:rPr>
            </a:br>
            <a:r>
              <a:rPr lang="en-AU" b="1" dirty="0" smtClean="0">
                <a:solidFill>
                  <a:srgbClr val="007AD6"/>
                </a:solidFill>
              </a:rPr>
              <a:t>(Chen 2010)</a:t>
            </a:r>
            <a:endParaRPr lang="en-AU" b="1" dirty="0">
              <a:solidFill>
                <a:srgbClr val="007AD6"/>
              </a:solidFill>
            </a:endParaRPr>
          </a:p>
        </p:txBody>
      </p:sp>
      <p:sp>
        <p:nvSpPr>
          <p:cNvPr id="3" name="Content Placeholder 2"/>
          <p:cNvSpPr>
            <a:spLocks noGrp="1"/>
          </p:cNvSpPr>
          <p:nvPr>
            <p:ph idx="1"/>
          </p:nvPr>
        </p:nvSpPr>
        <p:spPr>
          <a:xfrm>
            <a:off x="971600" y="1600200"/>
            <a:ext cx="7992888" cy="4525963"/>
          </a:xfrm>
        </p:spPr>
        <p:txBody>
          <a:bodyPr>
            <a:normAutofit fontScale="62500" lnSpcReduction="20000"/>
          </a:bodyPr>
          <a:lstStyle/>
          <a:p>
            <a:r>
              <a:rPr lang="en-GB" b="1" dirty="0" smtClean="0">
                <a:solidFill>
                  <a:srgbClr val="007AD6"/>
                </a:solidFill>
              </a:rPr>
              <a:t>The Thinking Edge</a:t>
            </a:r>
            <a:r>
              <a:rPr lang="en-GB" dirty="0" smtClean="0"/>
              <a:t>: Turn ‘either/or’ debates into ‘both-and’ syntheses. Chen lists ten; for example, rather than teacher-centred instruction or student-centred learning he offers a synthesis.  </a:t>
            </a:r>
            <a:endParaRPr lang="en-AU" dirty="0" smtClean="0"/>
          </a:p>
          <a:p>
            <a:r>
              <a:rPr lang="en-GB" b="1" dirty="0" smtClean="0">
                <a:solidFill>
                  <a:srgbClr val="0075CC"/>
                </a:solidFill>
              </a:rPr>
              <a:t>The Curriculum Edge</a:t>
            </a:r>
            <a:r>
              <a:rPr lang="en-GB" dirty="0" smtClean="0"/>
              <a:t>: The curriculum edge represents the growing trend of transforming and reorganising the most fundamental educational activities; what students are taught and how their learning is assessed. </a:t>
            </a:r>
            <a:endParaRPr lang="en-AU" dirty="0" smtClean="0"/>
          </a:p>
          <a:p>
            <a:r>
              <a:rPr lang="en-GB" b="1" dirty="0" smtClean="0">
                <a:solidFill>
                  <a:srgbClr val="007AD6"/>
                </a:solidFill>
              </a:rPr>
              <a:t>The Technology Edge</a:t>
            </a:r>
            <a:r>
              <a:rPr lang="en-GB" dirty="0" smtClean="0"/>
              <a:t>: Until every student has his or her own computer, the benefits of using them on a regular, ongoing basis are undercut. </a:t>
            </a:r>
            <a:endParaRPr lang="en-AU" dirty="0" smtClean="0"/>
          </a:p>
          <a:p>
            <a:r>
              <a:rPr lang="en-GB" b="1" dirty="0" smtClean="0">
                <a:solidFill>
                  <a:srgbClr val="0075CC"/>
                </a:solidFill>
              </a:rPr>
              <a:t>The Time/Place Edge</a:t>
            </a:r>
            <a:r>
              <a:rPr lang="en-GB" dirty="0" smtClean="0"/>
              <a:t>: Represents the destruction of the old view of education happening within the four walls of the classroom. </a:t>
            </a:r>
            <a:endParaRPr lang="en-AU" dirty="0" smtClean="0"/>
          </a:p>
          <a:p>
            <a:r>
              <a:rPr lang="en-GB" b="1" dirty="0" smtClean="0">
                <a:solidFill>
                  <a:srgbClr val="007AD6"/>
                </a:solidFill>
              </a:rPr>
              <a:t>The Co-Teaching Edge</a:t>
            </a:r>
            <a:r>
              <a:rPr lang="en-GB" dirty="0" smtClean="0"/>
              <a:t>: Partnerships with others who can support the effort, including parents, professionals in other fields and students. </a:t>
            </a:r>
            <a:endParaRPr lang="en-AU" dirty="0" smtClean="0"/>
          </a:p>
          <a:p>
            <a:r>
              <a:rPr lang="en-GB" b="1" dirty="0" smtClean="0">
                <a:solidFill>
                  <a:srgbClr val="0075CC"/>
                </a:solidFill>
              </a:rPr>
              <a:t>The Youth Edge</a:t>
            </a:r>
            <a:r>
              <a:rPr lang="en-GB" dirty="0" smtClean="0"/>
              <a:t>: Today’s students are marching through our schools, carrying a transformational change in their pockets in the form of powerful handheld devices. </a:t>
            </a:r>
            <a:endParaRPr lang="en-AU" dirty="0" smtClean="0"/>
          </a:p>
          <a:p>
            <a:endParaRPr lang="en-A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74638"/>
            <a:ext cx="8229600" cy="1138138"/>
          </a:xfrm>
        </p:spPr>
        <p:txBody>
          <a:bodyPr>
            <a:noAutofit/>
          </a:bodyPr>
          <a:lstStyle/>
          <a:p>
            <a:r>
              <a:rPr lang="en-AU" sz="2400" b="1" dirty="0" smtClean="0">
                <a:solidFill>
                  <a:srgbClr val="007AD6"/>
                </a:solidFill>
              </a:rPr>
              <a:t>Mapping the leading edges of innovation (devised by the authors using classifications proposed by Chen 2010)</a:t>
            </a:r>
            <a:endParaRPr lang="en-GB" sz="2400" b="1" dirty="0">
              <a:solidFill>
                <a:srgbClr val="007AD6"/>
              </a:solidFill>
            </a:endParaRPr>
          </a:p>
        </p:txBody>
      </p:sp>
      <p:graphicFrame>
        <p:nvGraphicFramePr>
          <p:cNvPr id="12" name="Table 11"/>
          <p:cNvGraphicFramePr>
            <a:graphicFrameLocks noGrp="1"/>
          </p:cNvGraphicFramePr>
          <p:nvPr/>
        </p:nvGraphicFramePr>
        <p:xfrm>
          <a:off x="1739938" y="1414292"/>
          <a:ext cx="5832648" cy="4968552"/>
        </p:xfrm>
        <a:graphic>
          <a:graphicData uri="http://schemas.openxmlformats.org/drawingml/2006/table">
            <a:tbl>
              <a:tblPr firstRow="1" bandRow="1">
                <a:tableStyleId>{5C22544A-7EE6-4342-B048-85BDC9FD1C3A}</a:tableStyleId>
              </a:tblPr>
              <a:tblGrid>
                <a:gridCol w="964559"/>
                <a:gridCol w="4868089"/>
              </a:tblGrid>
              <a:tr h="274320">
                <a:tc>
                  <a:txBody>
                    <a:bodyPr/>
                    <a:lstStyle/>
                    <a:p>
                      <a:r>
                        <a:rPr lang="en-AU" sz="1200" b="1" dirty="0" smtClean="0">
                          <a:solidFill>
                            <a:schemeClr val="tx1"/>
                          </a:solidFill>
                        </a:rPr>
                        <a:t>Edge</a:t>
                      </a:r>
                      <a:endParaRPr lang="en-AU"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1200" b="1" dirty="0" smtClean="0">
                          <a:solidFill>
                            <a:schemeClr val="tx1"/>
                          </a:solidFill>
                        </a:rPr>
                        <a:t>Continuum</a:t>
                      </a:r>
                      <a:endParaRPr lang="en-AU"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33792">
                <a:tc>
                  <a:txBody>
                    <a:bodyPr/>
                    <a:lstStyle/>
                    <a:p>
                      <a:r>
                        <a:rPr lang="en-AU" sz="1200" b="0" dirty="0" smtClean="0">
                          <a:solidFill>
                            <a:schemeClr val="tx1"/>
                          </a:solidFill>
                        </a:rPr>
                        <a:t>Thinking</a:t>
                      </a:r>
                      <a:endParaRPr lang="en-AU"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b="0" dirty="0" smtClean="0">
                        <a:solidFill>
                          <a:schemeClr val="tx1"/>
                        </a:solidFill>
                      </a:endParaRPr>
                    </a:p>
                    <a:p>
                      <a:endParaRPr lang="en-AU" sz="900" b="0" dirty="0" smtClean="0">
                        <a:solidFill>
                          <a:schemeClr val="tx1"/>
                        </a:solidFill>
                      </a:endParaRPr>
                    </a:p>
                    <a:p>
                      <a:r>
                        <a:rPr lang="en-AU" sz="900" b="0" dirty="0" smtClean="0">
                          <a:solidFill>
                            <a:schemeClr val="tx1"/>
                          </a:solidFill>
                        </a:rPr>
                        <a:t>Either</a:t>
                      </a:r>
                      <a:r>
                        <a:rPr lang="en-AU" sz="900" b="0" baseline="0" dirty="0" smtClean="0">
                          <a:solidFill>
                            <a:schemeClr val="tx1"/>
                          </a:solidFill>
                        </a:rPr>
                        <a:t> / or			                                              Both / and</a:t>
                      </a:r>
                      <a:endParaRPr lang="en-AU" sz="9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r>
                        <a:rPr lang="en-AU" sz="1200" b="0" dirty="0" smtClean="0">
                          <a:solidFill>
                            <a:schemeClr val="tx1"/>
                          </a:solidFill>
                        </a:rPr>
                        <a:t>Curriculum</a:t>
                      </a:r>
                      <a:endParaRPr lang="en-AU"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b="0" dirty="0" smtClean="0">
                        <a:solidFill>
                          <a:schemeClr val="tx1"/>
                        </a:solidFill>
                      </a:endParaRPr>
                    </a:p>
                    <a:p>
                      <a:endParaRPr lang="en-AU" sz="900" b="0" dirty="0" smtClean="0">
                        <a:solidFill>
                          <a:schemeClr val="tx1"/>
                        </a:solidFill>
                      </a:endParaRPr>
                    </a:p>
                    <a:p>
                      <a:r>
                        <a:rPr lang="en-AU" sz="900" b="0" dirty="0" smtClean="0">
                          <a:solidFill>
                            <a:schemeClr val="tx1"/>
                          </a:solidFill>
                        </a:rPr>
                        <a:t>Traditional		                                                                               21</a:t>
                      </a:r>
                      <a:r>
                        <a:rPr lang="en-AU" sz="900" b="0" baseline="30000" dirty="0" smtClean="0">
                          <a:solidFill>
                            <a:schemeClr val="tx1"/>
                          </a:solidFill>
                        </a:rPr>
                        <a:t>st</a:t>
                      </a:r>
                      <a:r>
                        <a:rPr lang="en-AU" sz="900" b="0" dirty="0" smtClean="0">
                          <a:solidFill>
                            <a:schemeClr val="tx1"/>
                          </a:solidFill>
                        </a:rPr>
                        <a:t> Century</a:t>
                      </a:r>
                      <a:endParaRPr lang="en-AU" sz="9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r>
                        <a:rPr lang="en-AU" sz="1200" b="0" dirty="0" smtClean="0">
                          <a:solidFill>
                            <a:schemeClr val="tx1"/>
                          </a:solidFill>
                        </a:rPr>
                        <a:t>Technology</a:t>
                      </a:r>
                      <a:endParaRPr lang="en-AU"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b="0" dirty="0" smtClean="0">
                        <a:solidFill>
                          <a:schemeClr val="tx1"/>
                        </a:solidFill>
                      </a:endParaRPr>
                    </a:p>
                    <a:p>
                      <a:endParaRPr lang="en-AU" sz="900" b="0" dirty="0" smtClean="0">
                        <a:solidFill>
                          <a:schemeClr val="tx1"/>
                        </a:solidFill>
                      </a:endParaRPr>
                    </a:p>
                    <a:p>
                      <a:r>
                        <a:rPr lang="en-AU" sz="900" b="0" dirty="0" smtClean="0">
                          <a:solidFill>
                            <a:schemeClr val="tx1"/>
                          </a:solidFill>
                        </a:rPr>
                        <a:t>Few empowered		</a:t>
                      </a:r>
                      <a:r>
                        <a:rPr lang="en-AU" sz="900" b="0" baseline="0" dirty="0" smtClean="0">
                          <a:solidFill>
                            <a:schemeClr val="tx1"/>
                          </a:solidFill>
                        </a:rPr>
                        <a:t>      	                                </a:t>
                      </a:r>
                      <a:r>
                        <a:rPr lang="en-AU" sz="900" b="0" dirty="0" smtClean="0">
                          <a:solidFill>
                            <a:schemeClr val="tx1"/>
                          </a:solidFill>
                        </a:rPr>
                        <a:t>Many empowered</a:t>
                      </a:r>
                      <a:endParaRPr lang="en-AU" sz="9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r>
                        <a:rPr lang="en-AU" sz="1200" b="0" dirty="0" smtClean="0">
                          <a:solidFill>
                            <a:schemeClr val="tx1"/>
                          </a:solidFill>
                        </a:rPr>
                        <a:t>Time / place</a:t>
                      </a:r>
                      <a:endParaRPr lang="en-AU"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b="0" dirty="0" smtClean="0">
                        <a:solidFill>
                          <a:schemeClr val="tx1"/>
                        </a:solidFill>
                      </a:endParaRPr>
                    </a:p>
                    <a:p>
                      <a:endParaRPr lang="en-AU" sz="900" b="0" dirty="0" smtClean="0">
                        <a:solidFill>
                          <a:schemeClr val="tx1"/>
                        </a:solidFill>
                      </a:endParaRPr>
                    </a:p>
                    <a:p>
                      <a:r>
                        <a:rPr lang="en-AU" sz="900" b="0" dirty="0" smtClean="0">
                          <a:solidFill>
                            <a:schemeClr val="tx1"/>
                          </a:solidFill>
                        </a:rPr>
                        <a:t>Place bound			                             Any time, any place</a:t>
                      </a:r>
                      <a:endParaRPr lang="en-AU" sz="9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r>
                        <a:rPr lang="en-AU" sz="1200" b="0" dirty="0" smtClean="0">
                          <a:solidFill>
                            <a:schemeClr val="tx1"/>
                          </a:solidFill>
                        </a:rPr>
                        <a:t>Co-teaching</a:t>
                      </a:r>
                      <a:endParaRPr lang="en-AU"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b="0" dirty="0" smtClean="0">
                        <a:solidFill>
                          <a:schemeClr val="tx1"/>
                        </a:solidFill>
                      </a:endParaRPr>
                    </a:p>
                    <a:p>
                      <a:endParaRPr lang="en-AU" sz="900" b="0" dirty="0" smtClean="0">
                        <a:solidFill>
                          <a:schemeClr val="tx1"/>
                        </a:solidFill>
                      </a:endParaRPr>
                    </a:p>
                    <a:p>
                      <a:r>
                        <a:rPr lang="en-AU" sz="900" b="0" dirty="0" smtClean="0">
                          <a:solidFill>
                            <a:schemeClr val="tx1"/>
                          </a:solidFill>
                        </a:rPr>
                        <a:t>Mainly teachers		 </a:t>
                      </a:r>
                      <a:r>
                        <a:rPr lang="en-AU" sz="900" b="0" baseline="0" dirty="0" smtClean="0">
                          <a:solidFill>
                            <a:schemeClr val="tx1"/>
                          </a:solidFill>
                        </a:rPr>
                        <a:t>                                                              </a:t>
                      </a:r>
                      <a:r>
                        <a:rPr lang="en-AU" sz="900" b="0" dirty="0" smtClean="0">
                          <a:solidFill>
                            <a:schemeClr val="tx1"/>
                          </a:solidFill>
                        </a:rPr>
                        <a:t>Partnerships</a:t>
                      </a:r>
                      <a:r>
                        <a:rPr lang="en-AU" sz="900" b="0" baseline="0" dirty="0" smtClean="0">
                          <a:solidFill>
                            <a:schemeClr val="tx1"/>
                          </a:solidFill>
                        </a:rPr>
                        <a:t> of many</a:t>
                      </a:r>
                      <a:endParaRPr lang="en-AU" sz="9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r>
                        <a:rPr lang="en-AU" sz="1200" b="0" dirty="0" smtClean="0">
                          <a:solidFill>
                            <a:schemeClr val="tx1"/>
                          </a:solidFill>
                        </a:rPr>
                        <a:t>Youth</a:t>
                      </a:r>
                      <a:endParaRPr lang="en-AU"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b="0" dirty="0" smtClean="0">
                        <a:solidFill>
                          <a:schemeClr val="tx1"/>
                        </a:solidFill>
                      </a:endParaRPr>
                    </a:p>
                    <a:p>
                      <a:endParaRPr lang="en-AU" sz="900" b="0" dirty="0" smtClean="0">
                        <a:solidFill>
                          <a:schemeClr val="tx1"/>
                        </a:solidFill>
                      </a:endParaRPr>
                    </a:p>
                    <a:p>
                      <a:r>
                        <a:rPr lang="en-AU" sz="900" b="0" dirty="0" smtClean="0">
                          <a:solidFill>
                            <a:schemeClr val="tx1"/>
                          </a:solidFill>
                        </a:rPr>
                        <a:t>Students</a:t>
                      </a:r>
                      <a:r>
                        <a:rPr lang="en-AU" sz="900" b="0" baseline="0" dirty="0" smtClean="0">
                          <a:solidFill>
                            <a:schemeClr val="tx1"/>
                          </a:solidFill>
                        </a:rPr>
                        <a:t> passive		                                                                        Students active</a:t>
                      </a:r>
                      <a:endParaRPr lang="en-AU" sz="9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3" name="Straight Arrow Connector 12"/>
          <p:cNvCxnSpPr/>
          <p:nvPr/>
        </p:nvCxnSpPr>
        <p:spPr>
          <a:xfrm>
            <a:off x="3050279" y="2062364"/>
            <a:ext cx="38884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050279" y="2833186"/>
            <a:ext cx="38884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036082" y="3614641"/>
            <a:ext cx="38884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46715" y="4398519"/>
            <a:ext cx="38884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036082" y="5206086"/>
            <a:ext cx="38884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064022" y="5985118"/>
            <a:ext cx="38884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84154" y="2062364"/>
            <a:ext cx="0" cy="38884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6174958" y="2083630"/>
            <a:ext cx="3" cy="3888432"/>
          </a:xfrm>
          <a:prstGeom prst="line">
            <a:avLst/>
          </a:prstGeom>
          <a:ln w="28575"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260218" y="2062364"/>
            <a:ext cx="1152128"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42" idx="6"/>
          </p:cNvCxnSpPr>
          <p:nvPr/>
        </p:nvCxnSpPr>
        <p:spPr>
          <a:xfrm flipV="1">
            <a:off x="4332226" y="5230717"/>
            <a:ext cx="1152128" cy="7487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0" idx="1"/>
          </p:cNvCxnSpPr>
          <p:nvPr/>
        </p:nvCxnSpPr>
        <p:spPr>
          <a:xfrm flipV="1">
            <a:off x="4362959" y="3574532"/>
            <a:ext cx="1049388" cy="8079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6"/>
            <a:endCxn id="38" idx="3"/>
          </p:cNvCxnSpPr>
          <p:nvPr/>
        </p:nvCxnSpPr>
        <p:spPr>
          <a:xfrm flipH="1" flipV="1">
            <a:off x="4301583" y="2853285"/>
            <a:ext cx="1100131" cy="74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1" idx="7"/>
            <a:endCxn id="40" idx="6"/>
          </p:cNvCxnSpPr>
          <p:nvPr/>
        </p:nvCxnSpPr>
        <p:spPr>
          <a:xfrm flipH="1" flipV="1">
            <a:off x="4332226" y="4395256"/>
            <a:ext cx="1146768" cy="808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a:spLocks noChangeAspect="1"/>
          </p:cNvSpPr>
          <p:nvPr/>
        </p:nvSpPr>
        <p:spPr>
          <a:xfrm flipH="1">
            <a:off x="3673522" y="204109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Oval 31"/>
          <p:cNvSpPr>
            <a:spLocks noChangeAspect="1"/>
          </p:cNvSpPr>
          <p:nvPr/>
        </p:nvSpPr>
        <p:spPr>
          <a:xfrm flipH="1">
            <a:off x="3673522" y="282255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Oval 32"/>
          <p:cNvSpPr>
            <a:spLocks noChangeAspect="1"/>
          </p:cNvSpPr>
          <p:nvPr/>
        </p:nvSpPr>
        <p:spPr>
          <a:xfrm flipH="1">
            <a:off x="3673522" y="360400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4" name="Oval 33"/>
          <p:cNvSpPr>
            <a:spLocks noChangeAspect="1"/>
          </p:cNvSpPr>
          <p:nvPr/>
        </p:nvSpPr>
        <p:spPr>
          <a:xfrm flipH="1">
            <a:off x="3673522" y="437725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5" name="Oval 34"/>
          <p:cNvSpPr>
            <a:spLocks noChangeAspect="1"/>
          </p:cNvSpPr>
          <p:nvPr/>
        </p:nvSpPr>
        <p:spPr>
          <a:xfrm flipH="1">
            <a:off x="3673522" y="5190608"/>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Oval 35"/>
          <p:cNvSpPr>
            <a:spLocks noChangeAspect="1"/>
          </p:cNvSpPr>
          <p:nvPr/>
        </p:nvSpPr>
        <p:spPr>
          <a:xfrm flipH="1">
            <a:off x="3673522" y="5972063"/>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7" name="Oval 36"/>
          <p:cNvSpPr>
            <a:spLocks noChangeAspect="1"/>
          </p:cNvSpPr>
          <p:nvPr/>
        </p:nvSpPr>
        <p:spPr>
          <a:xfrm flipH="1">
            <a:off x="5401714" y="204109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Oval 37"/>
          <p:cNvSpPr>
            <a:spLocks noChangeAspect="1"/>
          </p:cNvSpPr>
          <p:nvPr/>
        </p:nvSpPr>
        <p:spPr>
          <a:xfrm flipH="1">
            <a:off x="4270852" y="282255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9" name="Oval 38"/>
          <p:cNvSpPr>
            <a:spLocks noChangeAspect="1"/>
          </p:cNvSpPr>
          <p:nvPr/>
        </p:nvSpPr>
        <p:spPr>
          <a:xfrm flipH="1">
            <a:off x="5401714" y="3585166"/>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0" name="Oval 39"/>
          <p:cNvSpPr>
            <a:spLocks noChangeAspect="1"/>
          </p:cNvSpPr>
          <p:nvPr/>
        </p:nvSpPr>
        <p:spPr>
          <a:xfrm flipH="1">
            <a:off x="4332226" y="437725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1" name="Oval 40"/>
          <p:cNvSpPr>
            <a:spLocks noChangeAspect="1"/>
          </p:cNvSpPr>
          <p:nvPr/>
        </p:nvSpPr>
        <p:spPr>
          <a:xfrm flipH="1">
            <a:off x="5473721" y="5198818"/>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2" name="Oval 41"/>
          <p:cNvSpPr>
            <a:spLocks noChangeAspect="1"/>
          </p:cNvSpPr>
          <p:nvPr/>
        </p:nvSpPr>
        <p:spPr>
          <a:xfrm flipH="1">
            <a:off x="4332226" y="5961430"/>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3" name="Oval 42"/>
          <p:cNvSpPr>
            <a:spLocks noChangeAspect="1"/>
          </p:cNvSpPr>
          <p:nvPr/>
        </p:nvSpPr>
        <p:spPr>
          <a:xfrm flipH="1">
            <a:off x="6164326" y="206236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4" name="Oval 43"/>
          <p:cNvSpPr>
            <a:spLocks noChangeAspect="1"/>
          </p:cNvSpPr>
          <p:nvPr/>
        </p:nvSpPr>
        <p:spPr>
          <a:xfrm flipH="1">
            <a:off x="6164326" y="281434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5" name="Oval 44"/>
          <p:cNvSpPr>
            <a:spLocks noChangeAspect="1"/>
          </p:cNvSpPr>
          <p:nvPr/>
        </p:nvSpPr>
        <p:spPr>
          <a:xfrm flipH="1">
            <a:off x="6164326" y="360400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6" name="Oval 45"/>
          <p:cNvSpPr>
            <a:spLocks noChangeAspect="1"/>
          </p:cNvSpPr>
          <p:nvPr/>
        </p:nvSpPr>
        <p:spPr>
          <a:xfrm flipH="1">
            <a:off x="6161902" y="437725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7" name="Oval 46"/>
          <p:cNvSpPr>
            <a:spLocks noChangeAspect="1"/>
          </p:cNvSpPr>
          <p:nvPr/>
        </p:nvSpPr>
        <p:spPr>
          <a:xfrm flipH="1">
            <a:off x="6161902" y="5179975"/>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8" name="Oval 47"/>
          <p:cNvSpPr>
            <a:spLocks noChangeAspect="1"/>
          </p:cNvSpPr>
          <p:nvPr/>
        </p:nvSpPr>
        <p:spPr>
          <a:xfrm flipH="1">
            <a:off x="6161902" y="5961430"/>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7" name="Oval 56"/>
          <p:cNvSpPr>
            <a:spLocks noChangeAspect="1"/>
          </p:cNvSpPr>
          <p:nvPr/>
        </p:nvSpPr>
        <p:spPr>
          <a:xfrm flipH="1">
            <a:off x="4378489" y="205099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8" name="Oval 57"/>
          <p:cNvSpPr>
            <a:spLocks noChangeAspect="1"/>
          </p:cNvSpPr>
          <p:nvPr/>
        </p:nvSpPr>
        <p:spPr>
          <a:xfrm flipH="1">
            <a:off x="5908389" y="282089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9" name="Oval 58"/>
          <p:cNvSpPr>
            <a:spLocks noChangeAspect="1"/>
          </p:cNvSpPr>
          <p:nvPr/>
        </p:nvSpPr>
        <p:spPr>
          <a:xfrm flipH="1">
            <a:off x="4946514" y="358089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0" name="Oval 59"/>
          <p:cNvSpPr>
            <a:spLocks noChangeAspect="1"/>
          </p:cNvSpPr>
          <p:nvPr/>
        </p:nvSpPr>
        <p:spPr>
          <a:xfrm flipH="1">
            <a:off x="5552139" y="4364649"/>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1" name="Oval 60"/>
          <p:cNvSpPr>
            <a:spLocks noChangeAspect="1"/>
          </p:cNvSpPr>
          <p:nvPr/>
        </p:nvSpPr>
        <p:spPr>
          <a:xfrm flipH="1">
            <a:off x="4006414" y="5193924"/>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2" name="Oval 61"/>
          <p:cNvSpPr>
            <a:spLocks noChangeAspect="1"/>
          </p:cNvSpPr>
          <p:nvPr/>
        </p:nvSpPr>
        <p:spPr>
          <a:xfrm flipH="1">
            <a:off x="5652120" y="5949280"/>
            <a:ext cx="36005" cy="36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86" name="Straight Connector 85"/>
          <p:cNvCxnSpPr>
            <a:stCxn id="58" idx="2"/>
            <a:endCxn id="57" idx="3"/>
          </p:cNvCxnSpPr>
          <p:nvPr/>
        </p:nvCxnSpPr>
        <p:spPr>
          <a:xfrm flipH="1" flipV="1">
            <a:off x="4393470" y="2060848"/>
            <a:ext cx="1535173" cy="75717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2" idx="3"/>
            <a:endCxn id="61" idx="4"/>
          </p:cNvCxnSpPr>
          <p:nvPr/>
        </p:nvCxnSpPr>
        <p:spPr>
          <a:xfrm flipH="1" flipV="1">
            <a:off x="4008665" y="5209046"/>
            <a:ext cx="1658436" cy="75008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0" idx="6"/>
            <a:endCxn id="59" idx="4"/>
          </p:cNvCxnSpPr>
          <p:nvPr/>
        </p:nvCxnSpPr>
        <p:spPr>
          <a:xfrm flipH="1" flipV="1">
            <a:off x="4948765" y="3596021"/>
            <a:ext cx="587623" cy="76574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9" idx="4"/>
            <a:endCxn id="58" idx="4"/>
          </p:cNvCxnSpPr>
          <p:nvPr/>
        </p:nvCxnSpPr>
        <p:spPr>
          <a:xfrm flipV="1">
            <a:off x="4948765" y="2836021"/>
            <a:ext cx="961875" cy="76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1" idx="5"/>
            <a:endCxn id="60" idx="4"/>
          </p:cNvCxnSpPr>
          <p:nvPr/>
        </p:nvCxnSpPr>
        <p:spPr>
          <a:xfrm flipV="1">
            <a:off x="3995936" y="4379771"/>
            <a:ext cx="1558454" cy="82400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1000"/>
                                        <p:tgtEl>
                                          <p:spTgt spid="26"/>
                                        </p:tgtEl>
                                      </p:cBhvr>
                                    </p:animEffect>
                                  </p:childTnLst>
                                </p:cTn>
                              </p:par>
                              <p:par>
                                <p:cTn id="16" presetID="22" presetClass="entr" presetSubtype="4"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4"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1000"/>
                                        <p:tgtEl>
                                          <p:spTgt spid="28"/>
                                        </p:tgtEl>
                                      </p:cBhvr>
                                    </p:animEffect>
                                  </p:childTnLst>
                                </p:cTn>
                              </p:par>
                              <p:par>
                                <p:cTn id="30" presetID="22" presetClass="entr" presetSubtype="4"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par>
                          <p:cTn id="33" fill="hold">
                            <p:stCondLst>
                              <p:cond delay="3500"/>
                            </p:stCondLst>
                            <p:childTnLst>
                              <p:par>
                                <p:cTn id="34" presetID="22" presetClass="entr" presetSubtype="1"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1000"/>
                                        <p:tgtEl>
                                          <p:spTgt spid="30"/>
                                        </p:tgtEl>
                                      </p:cBhvr>
                                    </p:animEffect>
                                  </p:childTnLst>
                                </p:cTn>
                              </p:par>
                              <p:par>
                                <p:cTn id="37" presetID="22" presetClass="entr" presetSubtype="4"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1000"/>
                                        <p:tgtEl>
                                          <p:spTgt spid="27"/>
                                        </p:tgtEl>
                                      </p:cBhvr>
                                    </p:animEffect>
                                  </p:childTnLst>
                                </p:cTn>
                              </p:par>
                              <p:par>
                                <p:cTn id="44" presetID="22" presetClass="entr" presetSubtype="4"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down)">
                                      <p:cBhvr>
                                        <p:cTn id="51" dur="500"/>
                                        <p:tgtEl>
                                          <p:spTgt spid="57"/>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up)">
                                      <p:cBhvr>
                                        <p:cTn id="55" dur="1000"/>
                                        <p:tgtEl>
                                          <p:spTgt spid="86"/>
                                        </p:tgtEl>
                                      </p:cBhvr>
                                    </p:animEffect>
                                  </p:childTnLst>
                                </p:cTn>
                              </p:par>
                              <p:par>
                                <p:cTn id="56" presetID="22" presetClass="entr" presetSubtype="4"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ipe(down)">
                                      <p:cBhvr>
                                        <p:cTn id="58" dur="500"/>
                                        <p:tgtEl>
                                          <p:spTgt spid="58"/>
                                        </p:tgtEl>
                                      </p:cBhvr>
                                    </p:animEffect>
                                  </p:childTnLst>
                                </p:cTn>
                              </p:par>
                            </p:childTnLst>
                          </p:cTn>
                        </p:par>
                        <p:par>
                          <p:cTn id="59" fill="hold">
                            <p:stCondLst>
                              <p:cond delay="1500"/>
                            </p:stCondLst>
                            <p:childTnLst>
                              <p:par>
                                <p:cTn id="60" presetID="22" presetClass="entr" presetSubtype="1" fill="hold" nodeType="after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wipe(up)">
                                      <p:cBhvr>
                                        <p:cTn id="62" dur="1000"/>
                                        <p:tgtEl>
                                          <p:spTgt spid="89"/>
                                        </p:tgtEl>
                                      </p:cBhvr>
                                    </p:animEffect>
                                  </p:childTnLst>
                                </p:cTn>
                              </p:par>
                              <p:par>
                                <p:cTn id="63" presetID="22" presetClass="entr" presetSubtype="4"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down)">
                                      <p:cBhvr>
                                        <p:cTn id="65" dur="500"/>
                                        <p:tgtEl>
                                          <p:spTgt spid="59"/>
                                        </p:tgtEl>
                                      </p:cBhvr>
                                    </p:animEffect>
                                  </p:childTnLst>
                                </p:cTn>
                              </p:par>
                            </p:childTnLst>
                          </p:cTn>
                        </p:par>
                        <p:par>
                          <p:cTn id="66" fill="hold">
                            <p:stCondLst>
                              <p:cond delay="2500"/>
                            </p:stCondLst>
                            <p:childTnLst>
                              <p:par>
                                <p:cTn id="67" presetID="22" presetClass="entr" presetSubtype="1" fill="hold" nodeType="after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wipe(up)">
                                      <p:cBhvr>
                                        <p:cTn id="69" dur="1000"/>
                                        <p:tgtEl>
                                          <p:spTgt spid="8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childTnLst>
                          </p:cTn>
                        </p:par>
                        <p:par>
                          <p:cTn id="73" fill="hold">
                            <p:stCondLst>
                              <p:cond delay="3500"/>
                            </p:stCondLst>
                            <p:childTnLst>
                              <p:par>
                                <p:cTn id="74" presetID="22" presetClass="entr" presetSubtype="1"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up)">
                                      <p:cBhvr>
                                        <p:cTn id="76" dur="1000"/>
                                        <p:tgtEl>
                                          <p:spTgt spid="90"/>
                                        </p:tgtEl>
                                      </p:cBhvr>
                                    </p:animEffect>
                                  </p:childTnLst>
                                </p:cTn>
                              </p:par>
                              <p:par>
                                <p:cTn id="77" presetID="22" presetClass="entr" presetSubtype="4"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down)">
                                      <p:cBhvr>
                                        <p:cTn id="79" dur="500"/>
                                        <p:tgtEl>
                                          <p:spTgt spid="61"/>
                                        </p:tgtEl>
                                      </p:cBhvr>
                                    </p:animEffect>
                                  </p:childTnLst>
                                </p:cTn>
                              </p:par>
                            </p:childTnLst>
                          </p:cTn>
                        </p:par>
                        <p:par>
                          <p:cTn id="80" fill="hold">
                            <p:stCondLst>
                              <p:cond delay="4500"/>
                            </p:stCondLst>
                            <p:childTnLst>
                              <p:par>
                                <p:cTn id="81" presetID="22" presetClass="entr" presetSubtype="1" fill="hold" nodeType="after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wipe(up)">
                                      <p:cBhvr>
                                        <p:cTn id="83" dur="1000"/>
                                        <p:tgtEl>
                                          <p:spTgt spid="87"/>
                                        </p:tgtEl>
                                      </p:cBhvr>
                                    </p:animEffect>
                                  </p:childTnLst>
                                </p:cTn>
                              </p:par>
                              <p:par>
                                <p:cTn id="84" presetID="22" presetClass="entr" presetSubtype="4" fill="hold" nodeType="with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wipe(down)">
                                      <p:cBhvr>
                                        <p:cTn id="8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8064896" cy="1143000"/>
          </a:xfrm>
        </p:spPr>
        <p:txBody>
          <a:bodyPr>
            <a:normAutofit fontScale="90000"/>
          </a:bodyPr>
          <a:lstStyle/>
          <a:p>
            <a:r>
              <a:rPr lang="en-AU" b="1" dirty="0" smtClean="0">
                <a:solidFill>
                  <a:srgbClr val="007AD6"/>
                </a:solidFill>
              </a:rPr>
              <a:t>Implications for policy and practice</a:t>
            </a:r>
            <a:r>
              <a:rPr lang="en-AU" dirty="0" smtClean="0"/>
              <a:t/>
            </a:r>
            <a:br>
              <a:rPr lang="en-AU" dirty="0" smtClean="0"/>
            </a:br>
            <a:endParaRPr lang="en-AU" dirty="0"/>
          </a:p>
        </p:txBody>
      </p:sp>
      <p:sp>
        <p:nvSpPr>
          <p:cNvPr id="3" name="Content Placeholder 2"/>
          <p:cNvSpPr>
            <a:spLocks noGrp="1"/>
          </p:cNvSpPr>
          <p:nvPr>
            <p:ph idx="1"/>
          </p:nvPr>
        </p:nvSpPr>
        <p:spPr>
          <a:xfrm>
            <a:off x="1475656" y="1196752"/>
            <a:ext cx="7344816" cy="5184576"/>
          </a:xfrm>
        </p:spPr>
        <p:txBody>
          <a:bodyPr>
            <a:normAutofit fontScale="92500" lnSpcReduction="10000"/>
          </a:bodyPr>
          <a:lstStyle/>
          <a:p>
            <a:r>
              <a:rPr lang="en-GB" b="1" dirty="0" smtClean="0"/>
              <a:t> </a:t>
            </a:r>
            <a:r>
              <a:rPr lang="en-GB" dirty="0" smtClean="0"/>
              <a:t>The ‘leading edges’ of innovation that will cohere to enable the transformation of learning to occur have been identified. Schools can make plans accordingly and map their progress, even though the details may not be known, even in the short term. </a:t>
            </a:r>
            <a:endParaRPr lang="en-AU" dirty="0" smtClean="0"/>
          </a:p>
          <a:p>
            <a:pPr lvl="0"/>
            <a:r>
              <a:rPr lang="en-GB" dirty="0" smtClean="0">
                <a:solidFill>
                  <a:schemeClr val="tx2"/>
                </a:solidFill>
              </a:rPr>
              <a:t>Despite the large effort and substantial costs involved, a national curriculum or a core curriculum will soon give way to a global curriculum of a kind that the self-transforming school can choose from or adapt, or it can develop its own. </a:t>
            </a:r>
            <a:endParaRPr lang="en-AU" dirty="0" smtClean="0">
              <a:solidFill>
                <a:schemeClr val="tx2"/>
              </a:solidFill>
            </a:endParaRPr>
          </a:p>
          <a:p>
            <a:pPr>
              <a:buNone/>
            </a:pPr>
            <a:endParaRPr lang="en-A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8064896" cy="1143000"/>
          </a:xfrm>
        </p:spPr>
        <p:txBody>
          <a:bodyPr>
            <a:normAutofit fontScale="90000"/>
          </a:bodyPr>
          <a:lstStyle/>
          <a:p>
            <a:r>
              <a:rPr lang="en-AU" b="1" dirty="0" smtClean="0">
                <a:solidFill>
                  <a:srgbClr val="007AD6"/>
                </a:solidFill>
              </a:rPr>
              <a:t>Implications for policy and practice</a:t>
            </a:r>
            <a:r>
              <a:rPr lang="en-AU" dirty="0" smtClean="0"/>
              <a:t/>
            </a:r>
            <a:br>
              <a:rPr lang="en-AU" dirty="0" smtClean="0"/>
            </a:br>
            <a:endParaRPr lang="en-AU" dirty="0"/>
          </a:p>
        </p:txBody>
      </p:sp>
      <p:sp>
        <p:nvSpPr>
          <p:cNvPr id="3" name="Content Placeholder 2"/>
          <p:cNvSpPr>
            <a:spLocks noGrp="1"/>
          </p:cNvSpPr>
          <p:nvPr>
            <p:ph idx="1"/>
          </p:nvPr>
        </p:nvSpPr>
        <p:spPr>
          <a:xfrm>
            <a:off x="1475656" y="1196752"/>
            <a:ext cx="7344816" cy="5184576"/>
          </a:xfrm>
        </p:spPr>
        <p:txBody>
          <a:bodyPr>
            <a:normAutofit fontScale="92500" lnSpcReduction="10000"/>
          </a:bodyPr>
          <a:lstStyle/>
          <a:p>
            <a:r>
              <a:rPr lang="en-GB" b="1" dirty="0" smtClean="0"/>
              <a:t> </a:t>
            </a:r>
            <a:r>
              <a:rPr lang="en-GB" dirty="0" smtClean="0"/>
              <a:t>The ‘leading edges’ of innovation that will cohere to enable the transformation of learning to occur have been identified. Schools can make plans accordingly and map their progress, even though the details may not be known, even in the short term. </a:t>
            </a:r>
            <a:endParaRPr lang="en-AU" dirty="0" smtClean="0"/>
          </a:p>
          <a:p>
            <a:pPr lvl="0"/>
            <a:r>
              <a:rPr lang="en-GB" dirty="0" smtClean="0">
                <a:solidFill>
                  <a:schemeClr val="tx2"/>
                </a:solidFill>
              </a:rPr>
              <a:t>Despite the large effort and substantial costs involved, a national curriculum or a core curriculum will soon give way to a global curriculum of a kind that the self-transforming school can choose from or adapt, or it can develop its own. </a:t>
            </a:r>
            <a:endParaRPr lang="en-AU" dirty="0" smtClean="0">
              <a:solidFill>
                <a:schemeClr val="tx2"/>
              </a:solidFill>
            </a:endParaRPr>
          </a:p>
          <a:p>
            <a:pPr>
              <a:buNone/>
            </a:pPr>
            <a:endParaRPr lang="en-A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AU" b="1" dirty="0" smtClean="0">
                <a:solidFill>
                  <a:srgbClr val="007AD6"/>
                </a:solidFill>
              </a:rPr>
              <a:t>The Knowledge</a:t>
            </a:r>
            <a:endParaRPr lang="en-GB" b="1" dirty="0">
              <a:solidFill>
                <a:srgbClr val="007AD6"/>
              </a:solidFill>
            </a:endParaRPr>
          </a:p>
        </p:txBody>
      </p:sp>
      <p:sp>
        <p:nvSpPr>
          <p:cNvPr id="14" name="Content Placeholder 8"/>
          <p:cNvSpPr>
            <a:spLocks noGrp="1"/>
          </p:cNvSpPr>
          <p:nvPr>
            <p:ph idx="1"/>
          </p:nvPr>
        </p:nvSpPr>
        <p:spPr>
          <a:xfrm>
            <a:off x="4211960" y="1484784"/>
            <a:ext cx="4474840" cy="4536504"/>
          </a:xfrm>
        </p:spPr>
        <p:txBody>
          <a:bodyPr>
            <a:normAutofit fontScale="70000" lnSpcReduction="20000"/>
          </a:bodyPr>
          <a:lstStyle/>
          <a:p>
            <a:pPr>
              <a:buNone/>
            </a:pPr>
            <a:r>
              <a:rPr lang="en-AU" dirty="0" smtClean="0"/>
              <a:t>	 London taxi drivers must learn 320 routes and the location of 25,000 streets and 20,000 landmarks before they are licensed. It may take up to three years for ‘the knowledge’ to be acquired. No analogy is intended, although the imagery may be transferred to the school setting to the extent that there may be 320 or more routes or pathways for students in a school if their needs, interests, aptitudes, ambitions and passions are to be addressed The ‘streets’ and ‘landmarks’ are changing constantly for schools. </a:t>
            </a:r>
            <a:endParaRPr lang="en-AU" dirty="0"/>
          </a:p>
        </p:txBody>
      </p:sp>
      <p:pic>
        <p:nvPicPr>
          <p:cNvPr id="3074" name="Picture 2" descr="http://upload.wikimedia.org/wikipedia/commons/f/f9/Black_London_Cab.jpg"/>
          <p:cNvPicPr>
            <a:picLocks noChangeAspect="1" noChangeArrowheads="1"/>
          </p:cNvPicPr>
          <p:nvPr/>
        </p:nvPicPr>
        <p:blipFill>
          <a:blip r:embed="rId2" cstate="print"/>
          <a:srcRect/>
          <a:stretch>
            <a:fillRect/>
          </a:stretch>
        </p:blipFill>
        <p:spPr bwMode="auto">
          <a:xfrm>
            <a:off x="454912" y="1700809"/>
            <a:ext cx="3466382" cy="2592288"/>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smtClean="0">
                <a:solidFill>
                  <a:srgbClr val="007AD6"/>
                </a:solidFill>
              </a:rPr>
              <a:t>The good news and the bad news (Peter Drucker, 1993)</a:t>
            </a:r>
            <a:endParaRPr lang="en-AU" b="1" dirty="0">
              <a:solidFill>
                <a:srgbClr val="007AD6"/>
              </a:solidFill>
            </a:endParaRPr>
          </a:p>
        </p:txBody>
      </p:sp>
      <p:sp>
        <p:nvSpPr>
          <p:cNvPr id="3" name="Content Placeholder 2"/>
          <p:cNvSpPr>
            <a:spLocks noGrp="1"/>
          </p:cNvSpPr>
          <p:nvPr>
            <p:ph sz="half" idx="1"/>
          </p:nvPr>
        </p:nvSpPr>
        <p:spPr>
          <a:xfrm>
            <a:off x="251520" y="1600200"/>
            <a:ext cx="3960440" cy="4525963"/>
          </a:xfrm>
        </p:spPr>
        <p:txBody>
          <a:bodyPr>
            <a:normAutofit fontScale="85000" lnSpcReduction="20000"/>
          </a:bodyPr>
          <a:lstStyle/>
          <a:p>
            <a:pPr>
              <a:buNone/>
            </a:pPr>
            <a:r>
              <a:rPr lang="en-GB" dirty="0" smtClean="0"/>
              <a:t>	Every few hundred years in Western history there occurs a sharp transformation . . . Within a few short decades, society rearranges itself – its world view; its basic values; its social and political structures; its arts; its key institutions. Fifty years later, there is a new world . . . We are currently living through such a transformation. </a:t>
            </a:r>
            <a:endParaRPr lang="en-AU" dirty="0" smtClean="0"/>
          </a:p>
          <a:p>
            <a:pPr>
              <a:buNone/>
            </a:pPr>
            <a:endParaRPr lang="en-AU" dirty="0"/>
          </a:p>
        </p:txBody>
      </p:sp>
      <p:sp>
        <p:nvSpPr>
          <p:cNvPr id="4" name="Content Placeholder 3"/>
          <p:cNvSpPr>
            <a:spLocks noGrp="1"/>
          </p:cNvSpPr>
          <p:nvPr>
            <p:ph sz="half" idx="2"/>
          </p:nvPr>
        </p:nvSpPr>
        <p:spPr/>
        <p:txBody>
          <a:bodyPr>
            <a:normAutofit fontScale="85000" lnSpcReduction="20000"/>
          </a:bodyPr>
          <a:lstStyle/>
          <a:p>
            <a:pPr>
              <a:buNone/>
            </a:pPr>
            <a:r>
              <a:rPr lang="en-GB" dirty="0" smtClean="0"/>
              <a:t>	As knowledge becomes the resource of post-capitalist society, the social position of the school as ‘producer’ and ‘distributive channel’ of knowledge, and its monopoly, are both bound to be challenged. And some of the competitors are bound to succeed . . . Indeed, no other institution faces challenges as radical as those that will transform the school. </a:t>
            </a:r>
            <a:endParaRPr lang="en-AU" dirty="0" smtClean="0"/>
          </a:p>
          <a:p>
            <a:endParaRPr lang="en-A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pic>
        <p:nvPicPr>
          <p:cNvPr id="4" name="Picture 2" descr="C:\Users\Anna\Downloads\Cover Final Design.tif"/>
          <p:cNvPicPr>
            <a:picLocks noGrp="1" noChangeAspect="1" noChangeArrowheads="1"/>
          </p:cNvPicPr>
          <p:nvPr>
            <p:ph idx="1"/>
          </p:nvPr>
        </p:nvPicPr>
        <p:blipFill>
          <a:blip r:embed="rId2" cstate="print"/>
          <a:srcRect/>
          <a:stretch>
            <a:fillRect/>
          </a:stretch>
        </p:blipFill>
        <p:spPr bwMode="auto">
          <a:xfrm>
            <a:off x="2699792" y="224596"/>
            <a:ext cx="4032448" cy="605140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b="1" dirty="0" smtClean="0">
                <a:solidFill>
                  <a:srgbClr val="007AD6"/>
                </a:solidFill>
              </a:rPr>
              <a:t>A vision for the self-transforming school</a:t>
            </a:r>
            <a:endParaRPr lang="en-AU" sz="3600" b="1" dirty="0">
              <a:solidFill>
                <a:srgbClr val="007AD6"/>
              </a:solidFill>
            </a:endParaRPr>
          </a:p>
        </p:txBody>
      </p:sp>
      <p:sp>
        <p:nvSpPr>
          <p:cNvPr id="3" name="Content Placeholder 2"/>
          <p:cNvSpPr>
            <a:spLocks noGrp="1"/>
          </p:cNvSpPr>
          <p:nvPr>
            <p:ph idx="1"/>
          </p:nvPr>
        </p:nvSpPr>
        <p:spPr>
          <a:xfrm>
            <a:off x="1115616" y="1600200"/>
            <a:ext cx="7571184" cy="4525963"/>
          </a:xfrm>
        </p:spPr>
        <p:txBody>
          <a:bodyPr/>
          <a:lstStyle/>
          <a:p>
            <a:pPr>
              <a:buNone/>
            </a:pPr>
            <a:r>
              <a:rPr lang="en-AU" dirty="0" smtClean="0"/>
              <a:t>	A transformed school will not look like that brick building set apart from the society it is intended to serve. A transformed school will be an integrated part of the community and its students will be active participants and contributors to the community. In short, </a:t>
            </a:r>
            <a:r>
              <a:rPr lang="en-AU" i="1" dirty="0" smtClean="0"/>
              <a:t>a transformed school will look more like life</a:t>
            </a:r>
            <a:r>
              <a:rPr lang="en-AU" dirty="0" smtClean="0"/>
              <a:t>. (Houle and Cobb)</a:t>
            </a:r>
          </a:p>
          <a:p>
            <a:pPr>
              <a:buNone/>
            </a:pPr>
            <a:endParaRPr lang="en-A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b="1" dirty="0" smtClean="0">
                <a:solidFill>
                  <a:srgbClr val="007AD6"/>
                </a:solidFill>
              </a:rPr>
              <a:t>A vision for the self-transforming school</a:t>
            </a:r>
            <a:endParaRPr lang="en-AU" sz="3600" b="1" dirty="0">
              <a:solidFill>
                <a:srgbClr val="007AD6"/>
              </a:solidFill>
            </a:endParaRPr>
          </a:p>
        </p:txBody>
      </p:sp>
      <p:sp>
        <p:nvSpPr>
          <p:cNvPr id="3" name="Content Placeholder 2"/>
          <p:cNvSpPr>
            <a:spLocks noGrp="1"/>
          </p:cNvSpPr>
          <p:nvPr>
            <p:ph idx="1"/>
          </p:nvPr>
        </p:nvSpPr>
        <p:spPr>
          <a:xfrm>
            <a:off x="1115616" y="1600200"/>
            <a:ext cx="7571184" cy="4525963"/>
          </a:xfrm>
        </p:spPr>
        <p:txBody>
          <a:bodyPr/>
          <a:lstStyle/>
          <a:p>
            <a:pPr>
              <a:buNone/>
            </a:pPr>
            <a:r>
              <a:rPr lang="en-AU" dirty="0" smtClean="0"/>
              <a:t>	A transformed school will not look like that brick building set apart from the society it is intended to serve. A transformed school will be an integrated part of the community and its students will be active participants and contributors to the community. In short, </a:t>
            </a:r>
            <a:r>
              <a:rPr lang="en-AU" i="1" dirty="0" smtClean="0"/>
              <a:t>a transformed school will look more like life</a:t>
            </a:r>
            <a:r>
              <a:rPr lang="en-AU" dirty="0" smtClean="0"/>
              <a:t>. (Houle and Cobb)</a:t>
            </a:r>
          </a:p>
          <a:p>
            <a:pPr>
              <a:buNone/>
            </a:pPr>
            <a:endParaRPr lang="en-AU"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064896" cy="936104"/>
          </a:xfrm>
        </p:spPr>
        <p:txBody>
          <a:bodyPr>
            <a:normAutofit fontScale="90000"/>
          </a:bodyPr>
          <a:lstStyle/>
          <a:p>
            <a:r>
              <a:rPr lang="en-AU" b="1" dirty="0" smtClean="0">
                <a:solidFill>
                  <a:srgbClr val="007AD6"/>
                </a:solidFill>
              </a:rPr>
              <a:t/>
            </a:r>
            <a:br>
              <a:rPr lang="en-AU" b="1" dirty="0" smtClean="0">
                <a:solidFill>
                  <a:srgbClr val="007AD6"/>
                </a:solidFill>
              </a:rPr>
            </a:br>
            <a:r>
              <a:rPr lang="en-AU" b="1" dirty="0" smtClean="0">
                <a:solidFill>
                  <a:srgbClr val="007AD6"/>
                </a:solidFill>
              </a:rPr>
              <a:t>Resourcing School Transformation</a:t>
            </a:r>
            <a:r>
              <a:rPr lang="en-AU" dirty="0" smtClean="0"/>
              <a:t/>
            </a:r>
            <a:br>
              <a:rPr lang="en-AU" dirty="0" smtClean="0"/>
            </a:br>
            <a:endParaRPr lang="en-AU" dirty="0"/>
          </a:p>
        </p:txBody>
      </p:sp>
      <p:sp>
        <p:nvSpPr>
          <p:cNvPr id="3" name="Content Placeholder 2"/>
          <p:cNvSpPr>
            <a:spLocks noGrp="1"/>
          </p:cNvSpPr>
          <p:nvPr>
            <p:ph idx="1"/>
          </p:nvPr>
        </p:nvSpPr>
        <p:spPr>
          <a:xfrm>
            <a:off x="755576" y="1772816"/>
            <a:ext cx="8064896" cy="4608512"/>
          </a:xfrm>
        </p:spPr>
        <p:txBody>
          <a:bodyPr>
            <a:normAutofit/>
          </a:bodyPr>
          <a:lstStyle/>
          <a:p>
            <a:pPr marL="400050" lvl="1" indent="0">
              <a:lnSpc>
                <a:spcPct val="150000"/>
              </a:lnSpc>
              <a:buFont typeface="Arial" pitchFamily="34" charset="0"/>
              <a:buChar char="•"/>
            </a:pPr>
            <a:r>
              <a:rPr lang="en-AU" sz="2400" dirty="0" smtClean="0"/>
              <a:t>	Success for all means closing the outcome gap</a:t>
            </a:r>
          </a:p>
          <a:p>
            <a:pPr marL="400050" lvl="1" indent="0">
              <a:lnSpc>
                <a:spcPct val="150000"/>
              </a:lnSpc>
              <a:buFont typeface="Arial" pitchFamily="34" charset="0"/>
              <a:buChar char="•"/>
            </a:pPr>
            <a:r>
              <a:rPr lang="en-AU" sz="2400" dirty="0" smtClean="0"/>
              <a:t>      How big is the gap and what will it cost to close?</a:t>
            </a:r>
          </a:p>
          <a:p>
            <a:pPr marL="400050" lvl="1" indent="0">
              <a:spcAft>
                <a:spcPts val="1200"/>
              </a:spcAft>
              <a:buFont typeface="Arial" pitchFamily="34" charset="0"/>
              <a:buChar char="•"/>
            </a:pPr>
            <a:r>
              <a:rPr lang="en-AU" sz="2400" dirty="0" smtClean="0"/>
              <a:t>	Financial resources are important but need to be 	targeted at teacher quality, leadership and delivery 	of 	relevant strategies in learning and teaching.</a:t>
            </a:r>
          </a:p>
          <a:p>
            <a:pPr marL="400050" lvl="1" indent="0">
              <a:spcAft>
                <a:spcPts val="1200"/>
              </a:spcAft>
              <a:buFont typeface="Arial" pitchFamily="34" charset="0"/>
              <a:buChar char="•"/>
            </a:pPr>
            <a:r>
              <a:rPr lang="en-AU" sz="2400" dirty="0" smtClean="0"/>
              <a:t>	How should resources be allocated to different 	schools?</a:t>
            </a:r>
          </a:p>
          <a:p>
            <a:pPr>
              <a:buNone/>
            </a:pPr>
            <a:endParaRPr lang="en-AU"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000" b="1" dirty="0">
                <a:solidFill>
                  <a:srgbClr val="0075CC"/>
                </a:solidFill>
              </a:rPr>
              <a:t>How big is the gap and what will it cost </a:t>
            </a:r>
            <a:r>
              <a:rPr lang="en-AU" sz="4000" b="1" dirty="0" smtClean="0">
                <a:solidFill>
                  <a:srgbClr val="0075CC"/>
                </a:solidFill>
              </a:rPr>
              <a:t/>
            </a:r>
            <a:br>
              <a:rPr lang="en-AU" sz="4000" b="1" dirty="0" smtClean="0">
                <a:solidFill>
                  <a:srgbClr val="0075CC"/>
                </a:solidFill>
              </a:rPr>
            </a:br>
            <a:r>
              <a:rPr lang="en-AU" sz="4000" b="1" dirty="0" smtClean="0">
                <a:solidFill>
                  <a:srgbClr val="0075CC"/>
                </a:solidFill>
              </a:rPr>
              <a:t>to </a:t>
            </a:r>
            <a:r>
              <a:rPr lang="en-AU" sz="4000" b="1" dirty="0">
                <a:solidFill>
                  <a:srgbClr val="0075CC"/>
                </a:solidFill>
              </a:rPr>
              <a:t>close</a:t>
            </a:r>
            <a:r>
              <a:rPr lang="en-AU" sz="4000" b="1" dirty="0" smtClean="0">
                <a:solidFill>
                  <a:srgbClr val="0075CC"/>
                </a:solidFill>
              </a:rPr>
              <a:t>?</a:t>
            </a:r>
            <a:endParaRPr lang="en-AU" sz="4000" dirty="0">
              <a:solidFill>
                <a:srgbClr val="0075CC"/>
              </a:solidFill>
            </a:endParaRPr>
          </a:p>
        </p:txBody>
      </p:sp>
      <p:sp>
        <p:nvSpPr>
          <p:cNvPr id="3" name="Content Placeholder 2"/>
          <p:cNvSpPr>
            <a:spLocks noGrp="1"/>
          </p:cNvSpPr>
          <p:nvPr>
            <p:ph idx="1"/>
          </p:nvPr>
        </p:nvSpPr>
        <p:spPr>
          <a:xfrm>
            <a:off x="457200" y="1628800"/>
            <a:ext cx="8435280" cy="4497363"/>
          </a:xfrm>
        </p:spPr>
        <p:txBody>
          <a:bodyPr>
            <a:normAutofit/>
          </a:bodyPr>
          <a:lstStyle/>
          <a:p>
            <a:pPr>
              <a:spcAft>
                <a:spcPts val="1200"/>
              </a:spcAft>
            </a:pPr>
            <a:r>
              <a:rPr lang="en-AU" sz="2400" dirty="0" smtClean="0"/>
              <a:t>The gap can be up to 4 years at the beginning of secondary.</a:t>
            </a:r>
          </a:p>
          <a:p>
            <a:pPr>
              <a:spcAft>
                <a:spcPts val="1200"/>
              </a:spcAft>
            </a:pPr>
            <a:r>
              <a:rPr lang="en-AU" sz="2400" dirty="0" smtClean="0"/>
              <a:t>The NAPLAN Reading average for year 7 students in some schools is the equivalent of the year 3 state average.</a:t>
            </a:r>
          </a:p>
          <a:p>
            <a:pPr>
              <a:spcAft>
                <a:spcPts val="1200"/>
              </a:spcAft>
            </a:pPr>
            <a:r>
              <a:rPr lang="en-AU" sz="2400" dirty="0" smtClean="0"/>
              <a:t>Transformation requires 10 years of learning to be achieved in just 6 years! </a:t>
            </a:r>
          </a:p>
          <a:p>
            <a:pPr>
              <a:spcAft>
                <a:spcPts val="1200"/>
              </a:spcAft>
            </a:pPr>
            <a:r>
              <a:rPr lang="en-AU" sz="2400" dirty="0" smtClean="0"/>
              <a:t>The cost can be estimated from schools successful in accelerating learning outcomes in NAPLAN by the equivalent 3 years from Years 7-9 and in receipt of additional funding.</a:t>
            </a:r>
          </a:p>
          <a:p>
            <a:pPr marL="0" indent="0">
              <a:spcAft>
                <a:spcPts val="1200"/>
              </a:spcAft>
              <a:buNone/>
            </a:pPr>
            <a:endParaRPr lang="en-AU" sz="2600" dirty="0"/>
          </a:p>
        </p:txBody>
      </p:sp>
    </p:spTree>
    <p:extLst>
      <p:ext uri="{BB962C8B-B14F-4D97-AF65-F5344CB8AC3E}">
        <p14:creationId xmlns="" xmlns:p14="http://schemas.microsoft.com/office/powerpoint/2010/main" val="4194252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AU" sz="2000" b="1" dirty="0">
                <a:solidFill>
                  <a:srgbClr val="007AD6"/>
                </a:solidFill>
              </a:rPr>
              <a:t>NMR Matched Cohort 2009-11 NAPLAN Score Improvement in </a:t>
            </a:r>
            <a:r>
              <a:rPr lang="en-AU" sz="2000" b="1" dirty="0" smtClean="0">
                <a:solidFill>
                  <a:srgbClr val="007AD6"/>
                </a:solidFill>
              </a:rPr>
              <a:t>Reading</a:t>
            </a:r>
            <a:endParaRPr lang="en-AU" sz="2000"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978229791"/>
              </p:ext>
            </p:extLst>
          </p:nvPr>
        </p:nvGraphicFramePr>
        <p:xfrm>
          <a:off x="899592" y="980728"/>
          <a:ext cx="7344816"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41137558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700" b="1" dirty="0">
                <a:solidFill>
                  <a:srgbClr val="0075CC"/>
                </a:solidFill>
              </a:rPr>
              <a:t>How should resources be allocated to different schools</a:t>
            </a:r>
            <a:r>
              <a:rPr lang="en-AU" sz="2700" b="1" dirty="0" smtClean="0">
                <a:solidFill>
                  <a:srgbClr val="0075CC"/>
                </a:solidFill>
              </a:rPr>
              <a:t>?</a:t>
            </a:r>
            <a:endParaRPr lang="en-AU" sz="2700" dirty="0">
              <a:solidFill>
                <a:srgbClr val="0075CC"/>
              </a:solidFill>
            </a:endParaRPr>
          </a:p>
        </p:txBody>
      </p:sp>
      <p:sp>
        <p:nvSpPr>
          <p:cNvPr id="3" name="Content Placeholder 2"/>
          <p:cNvSpPr>
            <a:spLocks noGrp="1"/>
          </p:cNvSpPr>
          <p:nvPr>
            <p:ph idx="1"/>
          </p:nvPr>
        </p:nvSpPr>
        <p:spPr>
          <a:xfrm>
            <a:off x="457200" y="1340768"/>
            <a:ext cx="8435280" cy="4785395"/>
          </a:xfrm>
        </p:spPr>
        <p:txBody>
          <a:bodyPr>
            <a:normAutofit/>
          </a:bodyPr>
          <a:lstStyle/>
          <a:p>
            <a:pPr marL="457200" indent="-457200">
              <a:buFont typeface="+mj-lt"/>
              <a:buAutoNum type="arabicPeriod"/>
            </a:pPr>
            <a:r>
              <a:rPr lang="en-AU" sz="1800" dirty="0" smtClean="0"/>
              <a:t>Designed with direct reference to public policy objectives</a:t>
            </a:r>
          </a:p>
          <a:p>
            <a:pPr marL="457200" indent="-457200">
              <a:buFont typeface="+mj-lt"/>
              <a:buAutoNum type="arabicPeriod"/>
            </a:pPr>
            <a:r>
              <a:rPr lang="en-AU" sz="1800" dirty="0" smtClean="0"/>
              <a:t>Based on the cost of meeting student needs given the characteristics of the school</a:t>
            </a:r>
          </a:p>
          <a:p>
            <a:pPr marL="457200" indent="-457200">
              <a:buFont typeface="+mj-lt"/>
              <a:buAutoNum type="arabicPeriod"/>
            </a:pPr>
            <a:r>
              <a:rPr lang="en-AU" sz="1800" dirty="0" smtClean="0"/>
              <a:t>Based on empirical research</a:t>
            </a:r>
          </a:p>
          <a:p>
            <a:pPr marL="457200" indent="-457200">
              <a:buFont typeface="+mj-lt"/>
              <a:buAutoNum type="arabicPeriod"/>
            </a:pPr>
            <a:r>
              <a:rPr lang="en-AU" sz="1800" dirty="0" smtClean="0"/>
              <a:t>Reviewed and recalibrated on a periodic basis</a:t>
            </a:r>
          </a:p>
          <a:p>
            <a:pPr marL="457200" indent="-457200">
              <a:buFont typeface="+mj-lt"/>
              <a:buAutoNum type="arabicPeriod"/>
            </a:pPr>
            <a:r>
              <a:rPr lang="en-AU" sz="1800" dirty="0" smtClean="0"/>
              <a:t>Designed to keep pace with enrolments and developments in service delivery</a:t>
            </a:r>
          </a:p>
          <a:p>
            <a:pPr marL="457200" indent="-457200">
              <a:buFont typeface="+mj-lt"/>
              <a:buAutoNum type="arabicPeriod"/>
            </a:pPr>
            <a:r>
              <a:rPr lang="en-AU" sz="1800" dirty="0" smtClean="0"/>
              <a:t>Trade-offs among adequacy and efficiency</a:t>
            </a:r>
          </a:p>
          <a:p>
            <a:pPr marL="457200" indent="-457200">
              <a:buFont typeface="+mj-lt"/>
              <a:buAutoNum type="arabicPeriod"/>
            </a:pPr>
            <a:r>
              <a:rPr lang="en-AU" sz="1800" dirty="0" smtClean="0"/>
              <a:t>Transparency and public availability of funding formulae</a:t>
            </a:r>
          </a:p>
          <a:p>
            <a:pPr marL="457200" indent="-457200">
              <a:buFont typeface="+mj-lt"/>
              <a:buAutoNum type="arabicPeriod"/>
            </a:pPr>
            <a:r>
              <a:rPr lang="en-AU" sz="1800" dirty="0" smtClean="0"/>
              <a:t>Mechanisms to support schools with their planning and to monitor deployment</a:t>
            </a:r>
          </a:p>
          <a:p>
            <a:pPr marL="457200" indent="-457200">
              <a:buFont typeface="+mj-lt"/>
              <a:buAutoNum type="arabicPeriod"/>
            </a:pPr>
            <a:r>
              <a:rPr lang="en-AU" sz="1800" dirty="0" smtClean="0"/>
              <a:t>Include incentives for private contributions</a:t>
            </a:r>
          </a:p>
          <a:p>
            <a:pPr marL="0" indent="0">
              <a:spcAft>
                <a:spcPts val="600"/>
              </a:spcAft>
              <a:buNone/>
            </a:pPr>
            <a:r>
              <a:rPr lang="en-AU" sz="1600" dirty="0" smtClean="0"/>
              <a:t>(</a:t>
            </a:r>
            <a:r>
              <a:rPr lang="en-AU" sz="1600" i="1" dirty="0" smtClean="0"/>
              <a:t>from the Deloitte Access Economics report commissioned by the Gonski Review</a:t>
            </a:r>
            <a:r>
              <a:rPr lang="en-AU" sz="1600" dirty="0" smtClean="0"/>
              <a:t>)</a:t>
            </a:r>
            <a:endParaRPr lang="en-AU" sz="1600" dirty="0"/>
          </a:p>
          <a:p>
            <a:pPr>
              <a:buAutoNum type="arabicPeriod" startAt="10"/>
            </a:pPr>
            <a:r>
              <a:rPr lang="en-AU" sz="1800" b="1" dirty="0" smtClean="0">
                <a:solidFill>
                  <a:srgbClr val="0075CC"/>
                </a:solidFill>
              </a:rPr>
              <a:t>  Student-centred and giving pre-eminence to educational considerations for              </a:t>
            </a:r>
          </a:p>
          <a:p>
            <a:pPr marL="0" indent="0">
              <a:buNone/>
            </a:pPr>
            <a:r>
              <a:rPr lang="en-AU" sz="1800" b="1" dirty="0" smtClean="0">
                <a:solidFill>
                  <a:srgbClr val="0075CC"/>
                </a:solidFill>
              </a:rPr>
              <a:t>         students   </a:t>
            </a:r>
          </a:p>
          <a:p>
            <a:pPr marL="0" indent="0">
              <a:buNone/>
            </a:pPr>
            <a:r>
              <a:rPr lang="en-AU" sz="1800" dirty="0" smtClean="0"/>
              <a:t> </a:t>
            </a:r>
            <a:endParaRPr lang="en-AU" sz="1800" dirty="0"/>
          </a:p>
        </p:txBody>
      </p:sp>
    </p:spTree>
    <p:extLst>
      <p:ext uri="{BB962C8B-B14F-4D97-AF65-F5344CB8AC3E}">
        <p14:creationId xmlns="" xmlns:p14="http://schemas.microsoft.com/office/powerpoint/2010/main" val="114652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AU" sz="1800" b="1" dirty="0" smtClean="0"/>
              <a:t>Recurrent costs in Government Secondary Education</a:t>
            </a:r>
            <a:br>
              <a:rPr lang="en-AU" sz="1800" b="1" dirty="0" smtClean="0"/>
            </a:br>
            <a:r>
              <a:rPr lang="en-AU" sz="1600" b="1" dirty="0" smtClean="0"/>
              <a:t>(from 2011/12 National Schools Collection Data, MCEECDYA)</a:t>
            </a:r>
            <a:endParaRPr lang="en-AU" sz="1600" b="1"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685147563"/>
              </p:ext>
            </p:extLst>
          </p:nvPr>
        </p:nvGraphicFramePr>
        <p:xfrm>
          <a:off x="457200" y="1268761"/>
          <a:ext cx="8229600" cy="39604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21694406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AU" sz="4000" b="1" dirty="0" smtClean="0">
                <a:solidFill>
                  <a:srgbClr val="007AD6"/>
                </a:solidFill>
              </a:rPr>
              <a:t>Productivity</a:t>
            </a:r>
            <a:endParaRPr lang="en-AU" sz="4000" b="1" dirty="0">
              <a:solidFill>
                <a:srgbClr val="007AD6"/>
              </a:solidFill>
            </a:endParaRPr>
          </a:p>
        </p:txBody>
      </p:sp>
      <p:sp>
        <p:nvSpPr>
          <p:cNvPr id="3" name="Content Placeholder 2"/>
          <p:cNvSpPr>
            <a:spLocks noGrp="1"/>
          </p:cNvSpPr>
          <p:nvPr>
            <p:ph idx="1"/>
          </p:nvPr>
        </p:nvSpPr>
        <p:spPr>
          <a:xfrm>
            <a:off x="457200" y="1196752"/>
            <a:ext cx="8229600" cy="4929411"/>
          </a:xfrm>
        </p:spPr>
        <p:txBody>
          <a:bodyPr>
            <a:normAutofit/>
          </a:bodyPr>
          <a:lstStyle/>
          <a:p>
            <a:pPr marL="0" indent="0" algn="ctr">
              <a:buNone/>
            </a:pPr>
            <a:r>
              <a:rPr lang="en-AU" sz="2400" b="1" dirty="0" smtClean="0"/>
              <a:t>Productivity = outcomes ÷ inputs</a:t>
            </a:r>
          </a:p>
          <a:p>
            <a:pPr marL="0" indent="0" algn="ctr">
              <a:buNone/>
            </a:pPr>
            <a:r>
              <a:rPr lang="en-AU" sz="2400" b="1" dirty="0" smtClean="0"/>
              <a:t>But outcomes in schools ≠ endpoints (VCE)</a:t>
            </a:r>
          </a:p>
          <a:p>
            <a:pPr marL="0" indent="0" algn="ctr">
              <a:buNone/>
            </a:pPr>
            <a:r>
              <a:rPr lang="en-AU" sz="2400" b="1" dirty="0" smtClean="0"/>
              <a:t>Outcomes = [endpoints – start points] </a:t>
            </a:r>
          </a:p>
          <a:p>
            <a:pPr marL="0" indent="0">
              <a:spcAft>
                <a:spcPts val="1200"/>
              </a:spcAft>
              <a:buNone/>
            </a:pPr>
            <a:r>
              <a:rPr lang="en-AU" sz="2400" b="1" dirty="0" smtClean="0"/>
              <a:t>                                            = value added</a:t>
            </a:r>
          </a:p>
          <a:p>
            <a:pPr marL="400050" lvl="1" indent="0" algn="just">
              <a:buFont typeface="Arial" pitchFamily="34" charset="0"/>
              <a:buChar char="•"/>
            </a:pPr>
            <a:r>
              <a:rPr lang="en-AU" sz="2400" b="1" dirty="0" smtClean="0">
                <a:solidFill>
                  <a:srgbClr val="0075CC"/>
                </a:solidFill>
              </a:rPr>
              <a:t>	If we wish to be top tier, then our challenge is to 	sufficiently resource our schools where extraordinary 	value has to be added.</a:t>
            </a:r>
          </a:p>
          <a:p>
            <a:pPr marL="400050" lvl="1" indent="0" algn="just">
              <a:buFont typeface="Arial" pitchFamily="34" charset="0"/>
              <a:buChar char="•"/>
            </a:pPr>
            <a:r>
              <a:rPr lang="en-AU" sz="2400" b="1" dirty="0" smtClean="0">
                <a:solidFill>
                  <a:srgbClr val="0075CC"/>
                </a:solidFill>
              </a:rPr>
              <a:t>	All students in all schools need to be successful.</a:t>
            </a:r>
          </a:p>
          <a:p>
            <a:pPr marL="400050" lvl="1" indent="0" algn="just">
              <a:buFont typeface="Arial" pitchFamily="34" charset="0"/>
              <a:buChar char="•"/>
            </a:pPr>
            <a:r>
              <a:rPr lang="en-AU" sz="2400" b="1" dirty="0" smtClean="0">
                <a:solidFill>
                  <a:srgbClr val="0075CC"/>
                </a:solidFill>
              </a:rPr>
              <a:t>      Why is Gonski providing more funding to all schools? </a:t>
            </a:r>
          </a:p>
          <a:p>
            <a:pPr marL="0" indent="0" algn="just">
              <a:buNone/>
            </a:pPr>
            <a:endParaRPr lang="en-AU" sz="2800" b="1" dirty="0" smtClean="0"/>
          </a:p>
          <a:p>
            <a:pPr marL="0" indent="0" algn="ctr">
              <a:buNone/>
            </a:pPr>
            <a:endParaRPr lang="en-AU" sz="2800" b="1" dirty="0"/>
          </a:p>
          <a:p>
            <a:pPr marL="0" indent="0" algn="ctr">
              <a:buNone/>
            </a:pPr>
            <a:endParaRPr lang="en-AU" sz="2800" b="1" dirty="0" smtClean="0"/>
          </a:p>
          <a:p>
            <a:pPr>
              <a:buFont typeface="Wingdings" pitchFamily="2" charset="2"/>
              <a:buChar char="§"/>
            </a:pPr>
            <a:endParaRPr lang="en-AU" sz="2800" b="1" dirty="0" smtClean="0"/>
          </a:p>
          <a:p>
            <a:pPr marL="0" indent="0">
              <a:buNone/>
            </a:pPr>
            <a:endParaRPr lang="en-AU" sz="2800" b="1" dirty="0"/>
          </a:p>
        </p:txBody>
      </p:sp>
    </p:spTree>
    <p:extLst>
      <p:ext uri="{BB962C8B-B14F-4D97-AF65-F5344CB8AC3E}">
        <p14:creationId xmlns="" xmlns:p14="http://schemas.microsoft.com/office/powerpoint/2010/main" val="151535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AU" b="1" dirty="0" smtClean="0">
                <a:solidFill>
                  <a:srgbClr val="007AD6"/>
                </a:solidFill>
              </a:rPr>
              <a:t>The book spans 50 years</a:t>
            </a:r>
            <a:endParaRPr lang="en-GB" b="1" dirty="0">
              <a:solidFill>
                <a:srgbClr val="007AD6"/>
              </a:solidFill>
            </a:endParaRPr>
          </a:p>
        </p:txBody>
      </p:sp>
      <p:sp>
        <p:nvSpPr>
          <p:cNvPr id="56" name="Oval 55"/>
          <p:cNvSpPr/>
          <p:nvPr/>
        </p:nvSpPr>
        <p:spPr>
          <a:xfrm>
            <a:off x="334645" y="2637670"/>
            <a:ext cx="1142527" cy="1126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p:cNvSpPr/>
          <p:nvPr/>
        </p:nvSpPr>
        <p:spPr>
          <a:xfrm>
            <a:off x="7679272" y="2623521"/>
            <a:ext cx="1141200" cy="112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p:cNvSpPr/>
          <p:nvPr/>
        </p:nvSpPr>
        <p:spPr>
          <a:xfrm>
            <a:off x="4005537" y="2647271"/>
            <a:ext cx="1141200" cy="112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p:cNvSpPr txBox="1"/>
          <p:nvPr/>
        </p:nvSpPr>
        <p:spPr>
          <a:xfrm>
            <a:off x="325802" y="2875170"/>
            <a:ext cx="1152128" cy="646331"/>
          </a:xfrm>
          <a:prstGeom prst="rect">
            <a:avLst/>
          </a:prstGeom>
          <a:noFill/>
        </p:spPr>
        <p:txBody>
          <a:bodyPr wrap="square" rtlCol="0">
            <a:spAutoFit/>
          </a:bodyPr>
          <a:lstStyle/>
          <a:p>
            <a:r>
              <a:rPr lang="en-AU" sz="3600" dirty="0" smtClean="0"/>
              <a:t>1988</a:t>
            </a:r>
            <a:endParaRPr lang="en-GB" sz="3600" dirty="0"/>
          </a:p>
        </p:txBody>
      </p:sp>
      <p:sp>
        <p:nvSpPr>
          <p:cNvPr id="60" name="TextBox 59"/>
          <p:cNvSpPr txBox="1"/>
          <p:nvPr/>
        </p:nvSpPr>
        <p:spPr>
          <a:xfrm>
            <a:off x="7689062" y="2873195"/>
            <a:ext cx="1152128" cy="646331"/>
          </a:xfrm>
          <a:prstGeom prst="rect">
            <a:avLst/>
          </a:prstGeom>
          <a:noFill/>
        </p:spPr>
        <p:txBody>
          <a:bodyPr wrap="square" rtlCol="0">
            <a:spAutoFit/>
          </a:bodyPr>
          <a:lstStyle/>
          <a:p>
            <a:r>
              <a:rPr lang="en-AU" sz="3600" dirty="0" smtClean="0"/>
              <a:t>2038</a:t>
            </a:r>
            <a:endParaRPr lang="en-GB" sz="3600" dirty="0"/>
          </a:p>
        </p:txBody>
      </p:sp>
      <p:sp>
        <p:nvSpPr>
          <p:cNvPr id="61" name="TextBox 60"/>
          <p:cNvSpPr txBox="1"/>
          <p:nvPr/>
        </p:nvSpPr>
        <p:spPr>
          <a:xfrm>
            <a:off x="3996694" y="2864811"/>
            <a:ext cx="1152128" cy="646331"/>
          </a:xfrm>
          <a:prstGeom prst="rect">
            <a:avLst/>
          </a:prstGeom>
          <a:noFill/>
        </p:spPr>
        <p:txBody>
          <a:bodyPr wrap="square" rtlCol="0">
            <a:spAutoFit/>
          </a:bodyPr>
          <a:lstStyle/>
          <a:p>
            <a:r>
              <a:rPr lang="en-AU" sz="3600" dirty="0" smtClean="0"/>
              <a:t>2013</a:t>
            </a:r>
            <a:endParaRPr lang="en-GB" sz="3600" dirty="0"/>
          </a:p>
        </p:txBody>
      </p:sp>
      <p:sp>
        <p:nvSpPr>
          <p:cNvPr id="62" name="Right Arrow 61"/>
          <p:cNvSpPr/>
          <p:nvPr/>
        </p:nvSpPr>
        <p:spPr>
          <a:xfrm>
            <a:off x="5136188" y="2805436"/>
            <a:ext cx="2520281" cy="79208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ight Arrow 66"/>
          <p:cNvSpPr/>
          <p:nvPr/>
        </p:nvSpPr>
        <p:spPr>
          <a:xfrm rot="10800000">
            <a:off x="1487811" y="2804678"/>
            <a:ext cx="2520000" cy="79208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TextBox 67"/>
          <p:cNvSpPr txBox="1"/>
          <p:nvPr/>
        </p:nvSpPr>
        <p:spPr>
          <a:xfrm>
            <a:off x="1820789" y="2996952"/>
            <a:ext cx="2220374" cy="369332"/>
          </a:xfrm>
          <a:prstGeom prst="rect">
            <a:avLst/>
          </a:prstGeom>
          <a:noFill/>
        </p:spPr>
        <p:txBody>
          <a:bodyPr wrap="square" rtlCol="0">
            <a:spAutoFit/>
          </a:bodyPr>
          <a:lstStyle/>
          <a:p>
            <a:r>
              <a:rPr lang="en-AU" dirty="0" smtClean="0"/>
              <a:t>Self-Managing School</a:t>
            </a:r>
            <a:endParaRPr lang="en-GB" dirty="0"/>
          </a:p>
        </p:txBody>
      </p:sp>
      <p:sp>
        <p:nvSpPr>
          <p:cNvPr id="69" name="TextBox 68"/>
          <p:cNvSpPr txBox="1"/>
          <p:nvPr/>
        </p:nvSpPr>
        <p:spPr>
          <a:xfrm>
            <a:off x="5110165" y="2996952"/>
            <a:ext cx="2534429" cy="369332"/>
          </a:xfrm>
          <a:prstGeom prst="rect">
            <a:avLst/>
          </a:prstGeom>
          <a:noFill/>
        </p:spPr>
        <p:txBody>
          <a:bodyPr wrap="square" rtlCol="0">
            <a:spAutoFit/>
          </a:bodyPr>
          <a:lstStyle/>
          <a:p>
            <a:r>
              <a:rPr lang="en-AU" dirty="0" smtClean="0"/>
              <a:t>Self-Transforming School</a:t>
            </a:r>
            <a:endParaRPr lang="en-GB"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smtClean="0">
                <a:solidFill>
                  <a:srgbClr val="007AD6"/>
                </a:solidFill>
              </a:rPr>
              <a:t>Research, policy and practice in 11 countries on 6 continents</a:t>
            </a:r>
            <a:endParaRPr lang="en-AU" b="1" dirty="0">
              <a:solidFill>
                <a:srgbClr val="007AD6"/>
              </a:solidFill>
            </a:endParaRPr>
          </a:p>
        </p:txBody>
      </p:sp>
      <p:sp>
        <p:nvSpPr>
          <p:cNvPr id="2053" name="Rectangle 5"/>
          <p:cNvSpPr>
            <a:spLocks noChangeArrowheads="1"/>
          </p:cNvSpPr>
          <p:nvPr/>
        </p:nvSpPr>
        <p:spPr bwMode="auto">
          <a:xfrm>
            <a:off x="7919235" y="6093296"/>
            <a:ext cx="618488" cy="523942"/>
          </a:xfrm>
          <a:prstGeom prst="rect">
            <a:avLst/>
          </a:prstGeom>
          <a:solidFill>
            <a:srgbClr val="7BA8DF"/>
          </a:solidFill>
          <a:ln w="0">
            <a:noFill/>
            <a:miter lim="800000"/>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endParaRPr lang="en-AU" dirty="0"/>
          </a:p>
        </p:txBody>
      </p:sp>
      <p:pic>
        <p:nvPicPr>
          <p:cNvPr id="3074" name="Picture 2" descr="Flat-World-Map.gif"/>
          <p:cNvPicPr>
            <a:picLocks noChangeAspect="1" noChangeArrowheads="1"/>
          </p:cNvPicPr>
          <p:nvPr/>
        </p:nvPicPr>
        <p:blipFill>
          <a:blip r:embed="rId2" cstate="print"/>
          <a:srcRect/>
          <a:stretch>
            <a:fillRect/>
          </a:stretch>
        </p:blipFill>
        <p:spPr bwMode="auto">
          <a:xfrm>
            <a:off x="1043608" y="1772816"/>
            <a:ext cx="6984776" cy="3720535"/>
          </a:xfrm>
          <a:prstGeom prst="rect">
            <a:avLst/>
          </a:prstGeom>
          <a:noFill/>
        </p:spPr>
      </p:pic>
      <p:sp>
        <p:nvSpPr>
          <p:cNvPr id="7" name="Oval 6"/>
          <p:cNvSpPr/>
          <p:nvPr/>
        </p:nvSpPr>
        <p:spPr>
          <a:xfrm>
            <a:off x="6598583" y="4149838"/>
            <a:ext cx="636955" cy="625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p:cNvSpPr txBox="1"/>
          <p:nvPr/>
        </p:nvSpPr>
        <p:spPr>
          <a:xfrm>
            <a:off x="6552599" y="4327963"/>
            <a:ext cx="720080" cy="261610"/>
          </a:xfrm>
          <a:prstGeom prst="rect">
            <a:avLst/>
          </a:prstGeom>
          <a:noFill/>
        </p:spPr>
        <p:txBody>
          <a:bodyPr wrap="square" rtlCol="0">
            <a:spAutoFit/>
          </a:bodyPr>
          <a:lstStyle/>
          <a:p>
            <a:r>
              <a:rPr lang="en-AU" sz="1100" b="1" dirty="0" smtClean="0"/>
              <a:t>Australia</a:t>
            </a:r>
            <a:endParaRPr lang="en-AU" sz="1100" b="1" dirty="0"/>
          </a:p>
        </p:txBody>
      </p:sp>
      <p:sp>
        <p:nvSpPr>
          <p:cNvPr id="10" name="Oval 9"/>
          <p:cNvSpPr/>
          <p:nvPr/>
        </p:nvSpPr>
        <p:spPr>
          <a:xfrm>
            <a:off x="5999527" y="3465383"/>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1" name="TextBox 10"/>
          <p:cNvSpPr txBox="1"/>
          <p:nvPr/>
        </p:nvSpPr>
        <p:spPr>
          <a:xfrm>
            <a:off x="5940152" y="3645024"/>
            <a:ext cx="864095" cy="261610"/>
          </a:xfrm>
          <a:prstGeom prst="rect">
            <a:avLst/>
          </a:prstGeom>
          <a:noFill/>
        </p:spPr>
        <p:txBody>
          <a:bodyPr wrap="square" rtlCol="0">
            <a:spAutoFit/>
          </a:bodyPr>
          <a:lstStyle/>
          <a:p>
            <a:r>
              <a:rPr lang="en-AU" sz="1100" b="1" dirty="0" smtClean="0"/>
              <a:t>Singapore</a:t>
            </a:r>
            <a:endParaRPr lang="en-AU" sz="1100" b="1" dirty="0"/>
          </a:p>
        </p:txBody>
      </p:sp>
      <p:sp>
        <p:nvSpPr>
          <p:cNvPr id="12" name="Oval 11"/>
          <p:cNvSpPr/>
          <p:nvPr/>
        </p:nvSpPr>
        <p:spPr>
          <a:xfrm>
            <a:off x="5471721" y="3309492"/>
            <a:ext cx="50405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Box 12"/>
          <p:cNvSpPr txBox="1"/>
          <p:nvPr/>
        </p:nvSpPr>
        <p:spPr>
          <a:xfrm>
            <a:off x="5472479" y="3391859"/>
            <a:ext cx="720080" cy="261610"/>
          </a:xfrm>
          <a:prstGeom prst="rect">
            <a:avLst/>
          </a:prstGeom>
          <a:noFill/>
        </p:spPr>
        <p:txBody>
          <a:bodyPr wrap="square" rtlCol="0">
            <a:spAutoFit/>
          </a:bodyPr>
          <a:lstStyle/>
          <a:p>
            <a:r>
              <a:rPr lang="en-AU" sz="1100" b="1" dirty="0" smtClean="0"/>
              <a:t>India</a:t>
            </a:r>
            <a:endParaRPr lang="en-AU" sz="1100" b="1" dirty="0"/>
          </a:p>
        </p:txBody>
      </p:sp>
      <p:sp>
        <p:nvSpPr>
          <p:cNvPr id="14" name="Oval 13"/>
          <p:cNvSpPr/>
          <p:nvPr/>
        </p:nvSpPr>
        <p:spPr>
          <a:xfrm>
            <a:off x="6023277" y="2697803"/>
            <a:ext cx="79208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Box 14"/>
          <p:cNvSpPr txBox="1"/>
          <p:nvPr/>
        </p:nvSpPr>
        <p:spPr>
          <a:xfrm>
            <a:off x="6012159" y="2755662"/>
            <a:ext cx="899721" cy="600164"/>
          </a:xfrm>
          <a:prstGeom prst="rect">
            <a:avLst/>
          </a:prstGeom>
          <a:noFill/>
        </p:spPr>
        <p:txBody>
          <a:bodyPr wrap="square" rtlCol="0">
            <a:spAutoFit/>
          </a:bodyPr>
          <a:lstStyle/>
          <a:p>
            <a:r>
              <a:rPr lang="en-AU" sz="1100" b="1" dirty="0" smtClean="0"/>
              <a:t>China:</a:t>
            </a:r>
            <a:br>
              <a:rPr lang="en-AU" sz="1100" b="1" dirty="0" smtClean="0"/>
            </a:br>
            <a:r>
              <a:rPr lang="en-AU" sz="1100" b="1" dirty="0" smtClean="0"/>
              <a:t>Shanghai</a:t>
            </a:r>
            <a:br>
              <a:rPr lang="en-AU" sz="1100" b="1" dirty="0" smtClean="0"/>
            </a:br>
            <a:r>
              <a:rPr lang="en-AU" sz="1100" b="1" dirty="0" smtClean="0"/>
              <a:t>Hong Kong</a:t>
            </a:r>
            <a:endParaRPr lang="en-AU" sz="1100" b="1" dirty="0"/>
          </a:p>
        </p:txBody>
      </p:sp>
      <p:sp>
        <p:nvSpPr>
          <p:cNvPr id="16" name="Oval 15"/>
          <p:cNvSpPr/>
          <p:nvPr/>
        </p:nvSpPr>
        <p:spPr>
          <a:xfrm>
            <a:off x="7283796" y="4641261"/>
            <a:ext cx="576064"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7" name="TextBox 16"/>
          <p:cNvSpPr txBox="1"/>
          <p:nvPr/>
        </p:nvSpPr>
        <p:spPr>
          <a:xfrm>
            <a:off x="7236296" y="4653136"/>
            <a:ext cx="683697" cy="430887"/>
          </a:xfrm>
          <a:prstGeom prst="rect">
            <a:avLst/>
          </a:prstGeom>
          <a:noFill/>
        </p:spPr>
        <p:txBody>
          <a:bodyPr wrap="square" rtlCol="0">
            <a:spAutoFit/>
          </a:bodyPr>
          <a:lstStyle/>
          <a:p>
            <a:pPr algn="ctr"/>
            <a:r>
              <a:rPr lang="en-AU" sz="1100" b="1" dirty="0" smtClean="0"/>
              <a:t>New Zealand</a:t>
            </a:r>
            <a:endParaRPr lang="en-AU" sz="1100" b="1" dirty="0"/>
          </a:p>
        </p:txBody>
      </p:sp>
      <p:sp>
        <p:nvSpPr>
          <p:cNvPr id="18" name="Oval 17"/>
          <p:cNvSpPr/>
          <p:nvPr/>
        </p:nvSpPr>
        <p:spPr>
          <a:xfrm>
            <a:off x="4450219" y="4161712"/>
            <a:ext cx="529322" cy="492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Box 18"/>
          <p:cNvSpPr txBox="1"/>
          <p:nvPr/>
        </p:nvSpPr>
        <p:spPr>
          <a:xfrm>
            <a:off x="4439859" y="4183947"/>
            <a:ext cx="539681" cy="430887"/>
          </a:xfrm>
          <a:prstGeom prst="rect">
            <a:avLst/>
          </a:prstGeom>
          <a:noFill/>
          <a:ln>
            <a:noFill/>
          </a:ln>
        </p:spPr>
        <p:txBody>
          <a:bodyPr wrap="square" rtlCol="0">
            <a:spAutoFit/>
          </a:bodyPr>
          <a:lstStyle/>
          <a:p>
            <a:r>
              <a:rPr lang="en-AU" sz="1100" b="1" dirty="0" smtClean="0"/>
              <a:t>South Africa</a:t>
            </a:r>
            <a:endParaRPr lang="en-AU" sz="1100" b="1" dirty="0"/>
          </a:p>
        </p:txBody>
      </p:sp>
      <p:sp>
        <p:nvSpPr>
          <p:cNvPr id="20" name="Oval 19"/>
          <p:cNvSpPr/>
          <p:nvPr/>
        </p:nvSpPr>
        <p:spPr>
          <a:xfrm>
            <a:off x="3948435" y="2481779"/>
            <a:ext cx="540439"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TextBox 20"/>
          <p:cNvSpPr txBox="1"/>
          <p:nvPr/>
        </p:nvSpPr>
        <p:spPr>
          <a:xfrm>
            <a:off x="3888303" y="2599771"/>
            <a:ext cx="720080" cy="261610"/>
          </a:xfrm>
          <a:prstGeom prst="rect">
            <a:avLst/>
          </a:prstGeom>
          <a:noFill/>
        </p:spPr>
        <p:txBody>
          <a:bodyPr wrap="square" rtlCol="0">
            <a:spAutoFit/>
          </a:bodyPr>
          <a:lstStyle/>
          <a:p>
            <a:r>
              <a:rPr lang="en-AU" sz="1100" b="1" dirty="0" smtClean="0"/>
              <a:t>England</a:t>
            </a:r>
            <a:endParaRPr lang="en-AU" sz="1100" b="1" dirty="0"/>
          </a:p>
        </p:txBody>
      </p:sp>
      <p:sp>
        <p:nvSpPr>
          <p:cNvPr id="22" name="Oval 21"/>
          <p:cNvSpPr/>
          <p:nvPr/>
        </p:nvSpPr>
        <p:spPr>
          <a:xfrm>
            <a:off x="4491907" y="2133614"/>
            <a:ext cx="523258" cy="5262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TextBox 22"/>
          <p:cNvSpPr txBox="1"/>
          <p:nvPr/>
        </p:nvSpPr>
        <p:spPr>
          <a:xfrm>
            <a:off x="4445165" y="2261965"/>
            <a:ext cx="720080" cy="261610"/>
          </a:xfrm>
          <a:prstGeom prst="rect">
            <a:avLst/>
          </a:prstGeom>
          <a:noFill/>
        </p:spPr>
        <p:txBody>
          <a:bodyPr wrap="square" rtlCol="0">
            <a:spAutoFit/>
          </a:bodyPr>
          <a:lstStyle/>
          <a:p>
            <a:r>
              <a:rPr lang="en-AU" sz="1100" b="1" dirty="0" smtClean="0"/>
              <a:t>Finland</a:t>
            </a:r>
            <a:endParaRPr lang="en-AU" sz="1100" b="1" dirty="0"/>
          </a:p>
        </p:txBody>
      </p:sp>
      <p:sp>
        <p:nvSpPr>
          <p:cNvPr id="24" name="Oval 23"/>
          <p:cNvSpPr/>
          <p:nvPr/>
        </p:nvSpPr>
        <p:spPr>
          <a:xfrm>
            <a:off x="2879433" y="3813548"/>
            <a:ext cx="467673"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25" name="TextBox 24"/>
          <p:cNvSpPr txBox="1"/>
          <p:nvPr/>
        </p:nvSpPr>
        <p:spPr>
          <a:xfrm>
            <a:off x="2844566" y="3896673"/>
            <a:ext cx="539681" cy="261610"/>
          </a:xfrm>
          <a:prstGeom prst="rect">
            <a:avLst/>
          </a:prstGeom>
          <a:noFill/>
          <a:ln>
            <a:noFill/>
          </a:ln>
        </p:spPr>
        <p:txBody>
          <a:bodyPr wrap="square" rtlCol="0">
            <a:spAutoFit/>
          </a:bodyPr>
          <a:lstStyle/>
          <a:p>
            <a:r>
              <a:rPr lang="en-AU" sz="1100" b="1" dirty="0" smtClean="0"/>
              <a:t>Brazil</a:t>
            </a:r>
            <a:endParaRPr lang="en-AU" sz="1100" b="1" dirty="0"/>
          </a:p>
        </p:txBody>
      </p:sp>
      <p:sp>
        <p:nvSpPr>
          <p:cNvPr id="26" name="Oval 25"/>
          <p:cNvSpPr/>
          <p:nvPr/>
        </p:nvSpPr>
        <p:spPr>
          <a:xfrm>
            <a:off x="1810429" y="2745303"/>
            <a:ext cx="576823" cy="55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TextBox 26"/>
          <p:cNvSpPr txBox="1"/>
          <p:nvPr/>
        </p:nvSpPr>
        <p:spPr>
          <a:xfrm>
            <a:off x="1800071" y="2816553"/>
            <a:ext cx="611689" cy="430887"/>
          </a:xfrm>
          <a:prstGeom prst="rect">
            <a:avLst/>
          </a:prstGeom>
          <a:noFill/>
        </p:spPr>
        <p:txBody>
          <a:bodyPr wrap="square" rtlCol="0">
            <a:spAutoFit/>
          </a:bodyPr>
          <a:lstStyle/>
          <a:p>
            <a:r>
              <a:rPr lang="en-AU" sz="1100" b="1" dirty="0" smtClean="0"/>
              <a:t>United States</a:t>
            </a:r>
            <a:endParaRPr lang="en-AU" sz="1100" b="1" dirty="0"/>
          </a:p>
        </p:txBody>
      </p:sp>
      <p:sp>
        <p:nvSpPr>
          <p:cNvPr id="28" name="Oval 27"/>
          <p:cNvSpPr/>
          <p:nvPr/>
        </p:nvSpPr>
        <p:spPr>
          <a:xfrm>
            <a:off x="2051720" y="2204864"/>
            <a:ext cx="576064"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n>
                <a:solidFill>
                  <a:sysClr val="windowText" lastClr="000000"/>
                </a:solidFill>
              </a:ln>
            </a:endParaRPr>
          </a:p>
        </p:txBody>
      </p:sp>
      <p:sp>
        <p:nvSpPr>
          <p:cNvPr id="29" name="TextBox 28"/>
          <p:cNvSpPr txBox="1"/>
          <p:nvPr/>
        </p:nvSpPr>
        <p:spPr>
          <a:xfrm>
            <a:off x="2029486" y="2345848"/>
            <a:ext cx="720080" cy="261610"/>
          </a:xfrm>
          <a:prstGeom prst="rect">
            <a:avLst/>
          </a:prstGeom>
          <a:noFill/>
        </p:spPr>
        <p:txBody>
          <a:bodyPr wrap="square" rtlCol="0">
            <a:spAutoFit/>
          </a:bodyPr>
          <a:lstStyle/>
          <a:p>
            <a:r>
              <a:rPr lang="en-AU" sz="1100" b="1" dirty="0" smtClean="0"/>
              <a:t>Canada</a:t>
            </a:r>
            <a:endParaRPr lang="en-AU" sz="11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solidFill>
                  <a:srgbClr val="007AD6"/>
                </a:solidFill>
              </a:rPr>
              <a:t>What is a self-managing school?</a:t>
            </a:r>
            <a:endParaRPr lang="en-AU" b="1" dirty="0">
              <a:solidFill>
                <a:srgbClr val="00B0F0"/>
              </a:solidFill>
            </a:endParaRPr>
          </a:p>
        </p:txBody>
      </p:sp>
      <p:sp>
        <p:nvSpPr>
          <p:cNvPr id="3" name="Content Placeholder 2"/>
          <p:cNvSpPr>
            <a:spLocks noGrp="1"/>
          </p:cNvSpPr>
          <p:nvPr>
            <p:ph idx="1"/>
          </p:nvPr>
        </p:nvSpPr>
        <p:spPr>
          <a:xfrm>
            <a:off x="1043608" y="1600200"/>
            <a:ext cx="7643192" cy="4525963"/>
          </a:xfrm>
        </p:spPr>
        <p:txBody>
          <a:bodyPr>
            <a:normAutofit fontScale="85000" lnSpcReduction="20000"/>
          </a:bodyPr>
          <a:lstStyle/>
          <a:p>
            <a:pPr>
              <a:buNone/>
            </a:pPr>
            <a:r>
              <a:rPr lang="en-GB" dirty="0" smtClean="0"/>
              <a:t>	A </a:t>
            </a:r>
            <a:r>
              <a:rPr lang="en-GB" i="1" dirty="0" smtClean="0"/>
              <a:t>self-managing school</a:t>
            </a:r>
            <a:r>
              <a:rPr lang="en-GB" dirty="0" smtClean="0"/>
              <a:t> is one to which there has been decentralized a significant amount of authority and responsibility to make decisions on the allocation of resources within a centrally-determined framework of goals, policies, curriculum, standards and accountabilities. Resources are defined broadly to include staff, services and infrastructure, each of which will typically entail the allocation of funds to reflect local priorities. </a:t>
            </a:r>
            <a:r>
              <a:rPr lang="en-GB" dirty="0" smtClean="0">
                <a:solidFill>
                  <a:schemeClr val="tx2"/>
                </a:solidFill>
              </a:rPr>
              <a:t>A self-managing school has a high level of, but not complete autonomy, given the centrally-determined framework. </a:t>
            </a:r>
            <a:endParaRPr lang="en-AU" dirty="0" smtClean="0">
              <a:solidFill>
                <a:schemeClr val="tx2"/>
              </a:solidFill>
            </a:endParaRPr>
          </a:p>
          <a:p>
            <a:pPr>
              <a:buNone/>
            </a:pPr>
            <a:endParaRPr lang="en-A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smtClean="0">
                <a:solidFill>
                  <a:srgbClr val="0075CC"/>
                </a:solidFill>
              </a:rPr>
              <a:t>What is a self-transforming school?</a:t>
            </a:r>
            <a:endParaRPr lang="en-AU" b="1" dirty="0">
              <a:solidFill>
                <a:srgbClr val="0075CC"/>
              </a:solidFill>
            </a:endParaRPr>
          </a:p>
        </p:txBody>
      </p:sp>
      <p:sp>
        <p:nvSpPr>
          <p:cNvPr id="3" name="Content Placeholder 2"/>
          <p:cNvSpPr>
            <a:spLocks noGrp="1"/>
          </p:cNvSpPr>
          <p:nvPr>
            <p:ph idx="1"/>
          </p:nvPr>
        </p:nvSpPr>
        <p:spPr>
          <a:xfrm>
            <a:off x="1115616" y="1600200"/>
            <a:ext cx="7571184" cy="4525963"/>
          </a:xfrm>
        </p:spPr>
        <p:txBody>
          <a:bodyPr>
            <a:normAutofit fontScale="77500" lnSpcReduction="20000"/>
          </a:bodyPr>
          <a:lstStyle/>
          <a:p>
            <a:r>
              <a:rPr lang="en-GB" dirty="0" smtClean="0"/>
              <a:t>Whereas a capacity for self-management is chiefly concerned with process, self-transformation is intended to shift the focus to outcomes. A </a:t>
            </a:r>
            <a:r>
              <a:rPr lang="en-GB" i="1" dirty="0" smtClean="0"/>
              <a:t>self-transforming school</a:t>
            </a:r>
            <a:r>
              <a:rPr lang="en-GB" dirty="0" smtClean="0"/>
              <a:t> achieves or is well on its way to achieving significant, systematic and sustained change that secures success for all of its students regardless of the setting.</a:t>
            </a:r>
          </a:p>
          <a:p>
            <a:r>
              <a:rPr lang="en-GB" dirty="0" smtClean="0"/>
              <a:t>The self-transforming school ‘calls the shots’ even though it draws on the support of and is involved in partnerships with others. Apart from distributing funds on an equitable basis, providing infrastructure and assisting in times of crisis, the main role of an education department is to help build the capacity of all schools to be self-transforming. </a:t>
            </a:r>
            <a:endParaRPr lang="en-AU" dirty="0" smtClean="0"/>
          </a:p>
          <a:p>
            <a:pPr>
              <a:buNone/>
            </a:pPr>
            <a:endParaRPr lang="en-A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b="1" dirty="0" smtClean="0">
                <a:solidFill>
                  <a:srgbClr val="0075CC"/>
                </a:solidFill>
              </a:rPr>
              <a:t>Chapters  in </a:t>
            </a:r>
            <a:r>
              <a:rPr lang="en-AU" sz="2800" b="1" i="1" dirty="0" smtClean="0">
                <a:solidFill>
                  <a:srgbClr val="0075CC"/>
                </a:solidFill>
              </a:rPr>
              <a:t>The Self-Transforming School</a:t>
            </a:r>
            <a:endParaRPr lang="en-AU" sz="2800" b="1" i="1" dirty="0">
              <a:solidFill>
                <a:srgbClr val="0075CC"/>
              </a:solidFill>
            </a:endParaRPr>
          </a:p>
        </p:txBody>
      </p:sp>
      <p:sp>
        <p:nvSpPr>
          <p:cNvPr id="4" name="Text Placeholder 3"/>
          <p:cNvSpPr>
            <a:spLocks noGrp="1"/>
          </p:cNvSpPr>
          <p:nvPr>
            <p:ph type="body" idx="1"/>
          </p:nvPr>
        </p:nvSpPr>
        <p:spPr>
          <a:xfrm>
            <a:off x="457200" y="1535113"/>
            <a:ext cx="4040188" cy="45719"/>
          </a:xfrm>
        </p:spPr>
        <p:txBody>
          <a:bodyPr>
            <a:normAutofit fontScale="25000" lnSpcReduction="20000"/>
          </a:bodyPr>
          <a:lstStyle/>
          <a:p>
            <a:endParaRPr lang="en-AU" dirty="0"/>
          </a:p>
        </p:txBody>
      </p:sp>
      <p:sp>
        <p:nvSpPr>
          <p:cNvPr id="3" name="Content Placeholder 2"/>
          <p:cNvSpPr>
            <a:spLocks noGrp="1"/>
          </p:cNvSpPr>
          <p:nvPr>
            <p:ph sz="half" idx="2"/>
          </p:nvPr>
        </p:nvSpPr>
        <p:spPr>
          <a:xfrm>
            <a:off x="457200" y="1340768"/>
            <a:ext cx="4040188" cy="4785395"/>
          </a:xfrm>
        </p:spPr>
        <p:txBody>
          <a:bodyPr>
            <a:normAutofit/>
          </a:bodyPr>
          <a:lstStyle/>
          <a:p>
            <a:pPr>
              <a:buNone/>
            </a:pPr>
            <a:r>
              <a:rPr lang="en-AU" sz="2000" dirty="0" smtClean="0"/>
              <a:t>Foreword by Dame Pat Collarbone,</a:t>
            </a:r>
          </a:p>
          <a:p>
            <a:pPr>
              <a:buNone/>
            </a:pPr>
            <a:r>
              <a:rPr lang="en-AU" sz="2000" dirty="0" smtClean="0"/>
              <a:t>Director, Creating Tomorrow</a:t>
            </a:r>
          </a:p>
          <a:p>
            <a:pPr>
              <a:buNone/>
            </a:pPr>
            <a:endParaRPr lang="en-AU" sz="2000" dirty="0" smtClean="0"/>
          </a:p>
          <a:p>
            <a:pPr marL="457200" indent="-457200">
              <a:buFont typeface="+mj-lt"/>
              <a:buAutoNum type="arabicPeriod"/>
            </a:pPr>
            <a:r>
              <a:rPr lang="en-AU" sz="2000" dirty="0" smtClean="0"/>
              <a:t>Narratives in Self-Management</a:t>
            </a:r>
          </a:p>
          <a:p>
            <a:pPr marL="457200" indent="-457200">
              <a:buFont typeface="+mj-lt"/>
              <a:buAutoNum type="arabicPeriod"/>
            </a:pPr>
            <a:r>
              <a:rPr lang="en-AU" sz="2000" dirty="0" smtClean="0"/>
              <a:t>Expectations and impact of self-management</a:t>
            </a:r>
          </a:p>
          <a:p>
            <a:pPr marL="457200" indent="-457200">
              <a:buFont typeface="+mj-lt"/>
              <a:buAutoNum type="arabicPeriod"/>
            </a:pPr>
            <a:r>
              <a:rPr lang="en-AU" sz="2000" dirty="0" smtClean="0">
                <a:solidFill>
                  <a:srgbClr val="FF0000"/>
                </a:solidFill>
              </a:rPr>
              <a:t>Unchaining the Self-Managing School</a:t>
            </a:r>
          </a:p>
          <a:p>
            <a:pPr marL="457200" indent="-457200">
              <a:buFont typeface="+mj-lt"/>
              <a:buAutoNum type="arabicPeriod"/>
            </a:pPr>
            <a:r>
              <a:rPr lang="en-AU" sz="2000" dirty="0" smtClean="0">
                <a:solidFill>
                  <a:srgbClr val="FF0000"/>
                </a:solidFill>
              </a:rPr>
              <a:t>A study of contrasts in the West</a:t>
            </a:r>
          </a:p>
          <a:p>
            <a:pPr marL="457200" indent="-457200">
              <a:buFont typeface="+mj-lt"/>
              <a:buAutoNum type="arabicPeriod"/>
            </a:pPr>
            <a:r>
              <a:rPr lang="en-AU" sz="2000" dirty="0" smtClean="0">
                <a:solidFill>
                  <a:srgbClr val="FF0000"/>
                </a:solidFill>
              </a:rPr>
              <a:t>Can the West catch up?</a:t>
            </a:r>
          </a:p>
          <a:p>
            <a:pPr marL="457200" indent="-457200">
              <a:buFont typeface="+mj-lt"/>
              <a:buAutoNum type="arabicPeriod"/>
            </a:pPr>
            <a:r>
              <a:rPr lang="en-AU" sz="2000" dirty="0" smtClean="0"/>
              <a:t>Possibilities for the powerhouses</a:t>
            </a:r>
          </a:p>
          <a:p>
            <a:pPr marL="457200" indent="-457200">
              <a:buFont typeface="+mj-lt"/>
              <a:buAutoNum type="arabicPeriod"/>
            </a:pPr>
            <a:r>
              <a:rPr lang="en-AU" sz="2000" dirty="0" smtClean="0">
                <a:solidFill>
                  <a:srgbClr val="FF0000"/>
                </a:solidFill>
              </a:rPr>
              <a:t>Contours of change</a:t>
            </a:r>
          </a:p>
          <a:p>
            <a:pPr marL="457200" indent="-457200">
              <a:buFont typeface="+mj-lt"/>
              <a:buAutoNum type="arabicPeriod"/>
            </a:pPr>
            <a:endParaRPr lang="en-AU" sz="2000" dirty="0" smtClean="0"/>
          </a:p>
          <a:p>
            <a:pPr>
              <a:buNone/>
            </a:pPr>
            <a:endParaRPr lang="en-AU" dirty="0"/>
          </a:p>
        </p:txBody>
      </p:sp>
      <p:sp>
        <p:nvSpPr>
          <p:cNvPr id="5" name="Text Placeholder 4"/>
          <p:cNvSpPr>
            <a:spLocks noGrp="1"/>
          </p:cNvSpPr>
          <p:nvPr>
            <p:ph type="body" sz="quarter" idx="3"/>
          </p:nvPr>
        </p:nvSpPr>
        <p:spPr>
          <a:xfrm>
            <a:off x="4645025" y="1535113"/>
            <a:ext cx="4041775" cy="45719"/>
          </a:xfrm>
        </p:spPr>
        <p:txBody>
          <a:bodyPr>
            <a:normAutofit fontScale="25000" lnSpcReduction="20000"/>
          </a:bodyPr>
          <a:lstStyle/>
          <a:p>
            <a:endParaRPr lang="en-AU" dirty="0"/>
          </a:p>
        </p:txBody>
      </p:sp>
      <p:sp>
        <p:nvSpPr>
          <p:cNvPr id="6" name="Content Placeholder 5"/>
          <p:cNvSpPr>
            <a:spLocks noGrp="1"/>
          </p:cNvSpPr>
          <p:nvPr>
            <p:ph sz="quarter" idx="4"/>
          </p:nvPr>
        </p:nvSpPr>
        <p:spPr>
          <a:xfrm>
            <a:off x="4645025" y="2060848"/>
            <a:ext cx="4041775" cy="4065315"/>
          </a:xfrm>
        </p:spPr>
        <p:txBody>
          <a:bodyPr>
            <a:normAutofit lnSpcReduction="10000"/>
          </a:bodyPr>
          <a:lstStyle/>
          <a:p>
            <a:pPr marL="457200" indent="-457200">
              <a:buAutoNum type="arabicPeriod" startAt="8"/>
            </a:pPr>
            <a:r>
              <a:rPr lang="en-AU" sz="2000" dirty="0" smtClean="0"/>
              <a:t>Innovation everywhere</a:t>
            </a:r>
          </a:p>
          <a:p>
            <a:pPr marL="457200" indent="-457200">
              <a:buAutoNum type="arabicPeriod" startAt="8"/>
            </a:pPr>
            <a:r>
              <a:rPr lang="en-AU" sz="2000" dirty="0" smtClean="0">
                <a:solidFill>
                  <a:srgbClr val="FF0000"/>
                </a:solidFill>
              </a:rPr>
              <a:t>The transformation of learning</a:t>
            </a:r>
          </a:p>
          <a:p>
            <a:pPr marL="457200" indent="-457200">
              <a:buAutoNum type="arabicPeriod" startAt="8"/>
            </a:pPr>
            <a:r>
              <a:rPr lang="en-AU" sz="2000" dirty="0" smtClean="0">
                <a:solidFill>
                  <a:srgbClr val="FF0000"/>
                </a:solidFill>
              </a:rPr>
              <a:t>Financial capital and transformation</a:t>
            </a:r>
          </a:p>
          <a:p>
            <a:pPr marL="457200" indent="-457200">
              <a:buAutoNum type="arabicPeriod" startAt="8"/>
            </a:pPr>
            <a:r>
              <a:rPr lang="en-AU" sz="2000" dirty="0" smtClean="0">
                <a:solidFill>
                  <a:srgbClr val="FF0000"/>
                </a:solidFill>
              </a:rPr>
              <a:t>Funding models and their fitness for purpose</a:t>
            </a:r>
          </a:p>
          <a:p>
            <a:pPr marL="457200" indent="-457200">
              <a:buAutoNum type="arabicPeriod" startAt="8"/>
            </a:pPr>
            <a:r>
              <a:rPr lang="en-AU" sz="2000" dirty="0" smtClean="0"/>
              <a:t>Rediscovering social and spiritual capital</a:t>
            </a:r>
          </a:p>
          <a:p>
            <a:pPr marL="457200" indent="-457200">
              <a:buAutoNum type="arabicPeriod" startAt="8"/>
            </a:pPr>
            <a:r>
              <a:rPr lang="en-AU" sz="2000" dirty="0" smtClean="0">
                <a:solidFill>
                  <a:srgbClr val="FF0000"/>
                </a:solidFill>
              </a:rPr>
              <a:t>The knowledge</a:t>
            </a:r>
          </a:p>
          <a:p>
            <a:pPr marL="457200" indent="-457200">
              <a:buAutoNum type="arabicPeriod" startAt="8"/>
            </a:pPr>
            <a:r>
              <a:rPr lang="en-AU" sz="2000" dirty="0" smtClean="0"/>
              <a:t>Governance ethos leadership policy</a:t>
            </a:r>
          </a:p>
          <a:p>
            <a:pPr marL="457200" indent="-457200">
              <a:buAutoNum type="arabicPeriod" startAt="8"/>
            </a:pPr>
            <a:r>
              <a:rPr lang="en-AU" sz="2000" dirty="0" smtClean="0">
                <a:solidFill>
                  <a:srgbClr val="FF0000"/>
                </a:solidFill>
              </a:rPr>
              <a:t>Narratives in self-transformation</a:t>
            </a:r>
          </a:p>
          <a:p>
            <a:pPr>
              <a:buNone/>
            </a:pPr>
            <a:endParaRPr lang="en-AU"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solidFill>
                  <a:srgbClr val="007AD6"/>
                </a:solidFill>
              </a:rPr>
              <a:t>Chaining the self-managing school</a:t>
            </a:r>
            <a:endParaRPr lang="en-AU" b="1" dirty="0">
              <a:solidFill>
                <a:srgbClr val="007AD6"/>
              </a:solidFill>
            </a:endParaRPr>
          </a:p>
        </p:txBody>
      </p:sp>
      <p:pic>
        <p:nvPicPr>
          <p:cNvPr id="18434" name="Picture 2"/>
          <p:cNvPicPr>
            <a:picLocks noGrp="1" noChangeAspect="1" noChangeArrowheads="1"/>
          </p:cNvPicPr>
          <p:nvPr>
            <p:ph idx="1"/>
          </p:nvPr>
        </p:nvPicPr>
        <p:blipFill>
          <a:blip r:embed="rId2" cstate="print"/>
          <a:srcRect/>
          <a:stretch>
            <a:fillRect/>
          </a:stretch>
        </p:blipFill>
        <p:spPr bwMode="auto">
          <a:xfrm>
            <a:off x="1259632" y="2420888"/>
            <a:ext cx="6412082" cy="2375743"/>
          </a:xfrm>
          <a:prstGeom prst="rect">
            <a:avLst/>
          </a:prstGeom>
          <a:noFill/>
          <a:ln w="9525">
            <a:noFill/>
            <a:miter lim="800000"/>
            <a:headEnd/>
            <a:tailEnd/>
          </a:ln>
        </p:spPr>
      </p:pic>
      <p:pic>
        <p:nvPicPr>
          <p:cNvPr id="18435" name="Picture 3" descr="Small square grey chain"/>
          <p:cNvPicPr>
            <a:picLocks noChangeAspect="1" noChangeArrowheads="1"/>
          </p:cNvPicPr>
          <p:nvPr/>
        </p:nvPicPr>
        <p:blipFill>
          <a:blip r:embed="rId3" cstate="print"/>
          <a:srcRect/>
          <a:stretch>
            <a:fillRect/>
          </a:stretch>
        </p:blipFill>
        <p:spPr bwMode="auto">
          <a:xfrm>
            <a:off x="5004048" y="2132856"/>
            <a:ext cx="1619801"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smtClean="0">
                <a:solidFill>
                  <a:srgbClr val="007AD6"/>
                </a:solidFill>
              </a:rPr>
              <a:t>Unchaining the self-managing school</a:t>
            </a:r>
            <a:endParaRPr lang="en-AU" b="1" dirty="0">
              <a:solidFill>
                <a:srgbClr val="007AD6"/>
              </a:solidFill>
            </a:endParaRPr>
          </a:p>
        </p:txBody>
      </p:sp>
      <p:pic>
        <p:nvPicPr>
          <p:cNvPr id="19458" name="Picture 2"/>
          <p:cNvPicPr>
            <a:picLocks noChangeAspect="1" noChangeArrowheads="1"/>
          </p:cNvPicPr>
          <p:nvPr/>
        </p:nvPicPr>
        <p:blipFill>
          <a:blip r:embed="rId2" cstate="print"/>
          <a:srcRect/>
          <a:stretch>
            <a:fillRect/>
          </a:stretch>
        </p:blipFill>
        <p:spPr bwMode="auto">
          <a:xfrm>
            <a:off x="1403648" y="2492896"/>
            <a:ext cx="6384738" cy="2376000"/>
          </a:xfrm>
          <a:prstGeom prst="rect">
            <a:avLst/>
          </a:prstGeom>
          <a:noFill/>
          <a:ln w="9525">
            <a:noFill/>
            <a:miter lim="800000"/>
            <a:headEnd/>
            <a:tailEnd/>
          </a:ln>
        </p:spPr>
      </p:pic>
      <p:pic>
        <p:nvPicPr>
          <p:cNvPr id="19459" name="Picture 3" descr="Small square grey chain broken"/>
          <p:cNvPicPr>
            <a:picLocks noChangeAspect="1" noChangeArrowheads="1"/>
          </p:cNvPicPr>
          <p:nvPr/>
        </p:nvPicPr>
        <p:blipFill>
          <a:blip r:embed="rId3" cstate="print"/>
          <a:srcRect/>
          <a:stretch>
            <a:fillRect/>
          </a:stretch>
        </p:blipFill>
        <p:spPr bwMode="auto">
          <a:xfrm>
            <a:off x="5183689" y="2181113"/>
            <a:ext cx="1808097" cy="26524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831</TotalTime>
  <Words>825</Words>
  <Application>Microsoft Office PowerPoint</Application>
  <PresentationFormat>On-screen Show (4:3)</PresentationFormat>
  <Paragraphs>147</Paragraphs>
  <Slides>27</Slides>
  <Notes>0</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Office Theme</vt:lpstr>
      <vt:lpstr>Custom Design</vt:lpstr>
      <vt:lpstr> THE SELF-TRANSFORMING SCHOOL   Launch seminars in Melbourne (August 19), Sydney (August 23), Canberra (August 26)</vt:lpstr>
      <vt:lpstr>Slide 2</vt:lpstr>
      <vt:lpstr>The book spans 50 years</vt:lpstr>
      <vt:lpstr>Research, policy and practice in 11 countries on 6 continents</vt:lpstr>
      <vt:lpstr>What is a self-managing school?</vt:lpstr>
      <vt:lpstr>What is a self-transforming school?</vt:lpstr>
      <vt:lpstr>Chapters  in The Self-Transforming School</vt:lpstr>
      <vt:lpstr>Chaining the self-managing school</vt:lpstr>
      <vt:lpstr>Unchaining the self-managing school</vt:lpstr>
      <vt:lpstr>From self-management to  self-transformation</vt:lpstr>
      <vt:lpstr>The simplified model</vt:lpstr>
      <vt:lpstr>Federal role in education</vt:lpstr>
      <vt:lpstr>Can the West catch up?</vt:lpstr>
      <vt:lpstr>Leading edges of innovation  (Chen 2010)</vt:lpstr>
      <vt:lpstr>Mapping the leading edges of innovation (devised by the authors using classifications proposed by Chen 2010)</vt:lpstr>
      <vt:lpstr>Implications for policy and practice </vt:lpstr>
      <vt:lpstr>Implications for policy and practice </vt:lpstr>
      <vt:lpstr>The Knowledge</vt:lpstr>
      <vt:lpstr>The good news and the bad news (Peter Drucker, 1993)</vt:lpstr>
      <vt:lpstr>A vision for the self-transforming school</vt:lpstr>
      <vt:lpstr>A vision for the self-transforming school</vt:lpstr>
      <vt:lpstr> Resourcing School Transformation </vt:lpstr>
      <vt:lpstr>How big is the gap and what will it cost  to close?</vt:lpstr>
      <vt:lpstr>NMR Matched Cohort 2009-11 NAPLAN Score Improvement in Reading</vt:lpstr>
      <vt:lpstr>How should resources be allocated to different schools?</vt:lpstr>
      <vt:lpstr>Recurrent costs in Government Secondary Education (from 2011/12 National Schools Collection Data, MCEECDYA)</vt:lpstr>
      <vt:lpstr>Productivity</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Anna</dc:creator>
  <cp:lastModifiedBy>Brian</cp:lastModifiedBy>
  <cp:revision>100</cp:revision>
  <dcterms:created xsi:type="dcterms:W3CDTF">2013-05-02T05:29:41Z</dcterms:created>
  <dcterms:modified xsi:type="dcterms:W3CDTF">2013-08-19T02:12:20Z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6094457</vt:lpwstr>
  </property>
  <property fmtid="{D5CDD505-2E9C-101B-9397-08002B2CF9AE}" pid="3" name="NXPowerLiteSettings">
    <vt:lpwstr>F7000400038000</vt:lpwstr>
  </property>
  <property fmtid="{D5CDD505-2E9C-101B-9397-08002B2CF9AE}" pid="4" name="NXPowerLiteVersion">
    <vt:lpwstr>D5.0.6</vt:lpwstr>
  </property>
</Properties>
</file>